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3"/>
  </p:notesMasterIdLst>
  <p:handoutMasterIdLst>
    <p:handoutMasterId r:id="rId34"/>
  </p:handoutMasterIdLst>
  <p:sldIdLst>
    <p:sldId id="2146449438" r:id="rId6"/>
    <p:sldId id="257" r:id="rId7"/>
    <p:sldId id="2147478121" r:id="rId8"/>
    <p:sldId id="260" r:id="rId9"/>
    <p:sldId id="261" r:id="rId10"/>
    <p:sldId id="2147478126" r:id="rId11"/>
    <p:sldId id="2147478127" r:id="rId12"/>
    <p:sldId id="2147478128" r:id="rId13"/>
    <p:sldId id="2147478122" r:id="rId14"/>
    <p:sldId id="2147478120" r:id="rId15"/>
    <p:sldId id="2147478124" r:id="rId16"/>
    <p:sldId id="2147478125" r:id="rId17"/>
    <p:sldId id="2147478123" r:id="rId18"/>
    <p:sldId id="269" r:id="rId19"/>
    <p:sldId id="270" r:id="rId20"/>
    <p:sldId id="271" r:id="rId21"/>
    <p:sldId id="272" r:id="rId22"/>
    <p:sldId id="273" r:id="rId23"/>
    <p:sldId id="284" r:id="rId24"/>
    <p:sldId id="264" r:id="rId25"/>
    <p:sldId id="2147478118" r:id="rId26"/>
    <p:sldId id="2147478117" r:id="rId27"/>
    <p:sldId id="2146847961" r:id="rId28"/>
    <p:sldId id="2147478130" r:id="rId29"/>
    <p:sldId id="2147478110" r:id="rId30"/>
    <p:sldId id="287" r:id="rId31"/>
    <p:sldId id="21468479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D47C0B-B40B-07CA-A9EE-5A02140181B7}" name="Martin Maguss" initials="MM" userId="Martin Maguss" providerId="None"/>
  <p188:author id="{C48A3743-0457-4018-7B42-29295CDA45A3}" name="Jennifer LeBeau" initials="JL" userId="S::jennifer@bluewave.com::f6bd8909-2bd6-4e81-aa58-9be47e081106" providerId="AD"/>
  <p188:author id="{FFF8CBA5-A46E-CD5B-7CFD-0E4FF45D5C3D}" name="Karen Kamberg" initials="KK" userId="S::karen@bluewave.com::c20f3c9c-c40c-4216-88b2-9882d2d88269" providerId="AD"/>
  <p188:author id="{E780CEB7-CE51-77E8-145F-98A7F1996000}" name="Margot Northover" initials="MN" userId="S::margot@bluewave.com::7fefb1b8-7e23-4f57-a6b5-cd042b78b1b8" providerId="AD"/>
  <p188:author id="{251401ED-16E9-EE2A-84B4-B4E3EF4F86DE}" name="Martin Maguss" initials="MM" userId="S::martin@bluewave.com::32051155-8c73-4279-9d79-6ea5d41f6b5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FC4"/>
    <a:srgbClr val="CCE2FD"/>
    <a:srgbClr val="BBD8FC"/>
    <a:srgbClr val="AACFFB"/>
    <a:srgbClr val="98C5FA"/>
    <a:srgbClr val="87BBFA"/>
    <a:srgbClr val="76B1F9"/>
    <a:srgbClr val="65A8F8"/>
    <a:srgbClr val="549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961" autoAdjust="0"/>
  </p:normalViewPr>
  <p:slideViewPr>
    <p:cSldViewPr snapToGrid="0">
      <p:cViewPr varScale="1">
        <p:scale>
          <a:sx n="49" d="100"/>
          <a:sy n="49" d="100"/>
        </p:scale>
        <p:origin x="1336" y="36"/>
      </p:cViewPr>
      <p:guideLst>
        <p:guide pos="3816"/>
        <p:guide orient="horz" pos="218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A56279-F81E-4072-85F5-47AC89B806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FD2959-8DB9-42D9-87B2-1E15AABCEC63}" type="slidenum">
              <a:rPr lang="en-US" smtClean="0"/>
              <a:t>‹#›</a:t>
            </a:fld>
            <a:endParaRPr lang="en-US"/>
          </a:p>
        </p:txBody>
      </p:sp>
    </p:spTree>
    <p:extLst>
      <p:ext uri="{BB962C8B-B14F-4D97-AF65-F5344CB8AC3E}">
        <p14:creationId xmlns:p14="http://schemas.microsoft.com/office/powerpoint/2010/main" val="18609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0927A-8063-49EC-B560-0DB27EE560FF}" type="slidenum">
              <a:rPr lang="en-US" smtClean="0"/>
              <a:t>‹#›</a:t>
            </a:fld>
            <a:endParaRPr lang="en-US"/>
          </a:p>
        </p:txBody>
      </p:sp>
    </p:spTree>
    <p:extLst>
      <p:ext uri="{BB962C8B-B14F-4D97-AF65-F5344CB8AC3E}">
        <p14:creationId xmlns:p14="http://schemas.microsoft.com/office/powerpoint/2010/main" val="341167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1</a:t>
            </a:fld>
            <a:endParaRPr lang="en-US"/>
          </a:p>
        </p:txBody>
      </p:sp>
    </p:spTree>
    <p:extLst>
      <p:ext uri="{BB962C8B-B14F-4D97-AF65-F5344CB8AC3E}">
        <p14:creationId xmlns:p14="http://schemas.microsoft.com/office/powerpoint/2010/main" val="32404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6281befa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6281befa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Meanwhile, on the other side of the ocean, Odysseus and his crew face a perilous challenge: the Sirens. These mythical creatures lure sailors with their enchanting song, promising great rewards but leading to doom. Odysseus, wise and forewarned by the sorceress Circe, devises a plan to safely navigate this danger. He orders his crew to plug their ears with beeswax so they cannot hear the Sirens' song, and he has himself tied to the mast of the ship, allowing him to hear the song without being able to act on its allure. This precautionary approach ensures they stay the course and avoid catastrophe. Remarkably, Odysseus becomes the only person to hear the Sirens’ song and survive, ultimately leading to the Sirens' demise as they lose their power when their victims resist.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story offers a powerful analogy for navigating the Gartner Hype Cycle, especially concerning AI and other emerging technologies in education. Just as Odysseus anticipated and planned for the Sirens’ temptation, we must anticipate the cycle of hype and disillusionment that accompanies new technologies.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Key Lessons:</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Forewarned is Forearmed:</a:t>
            </a:r>
            <a:r>
              <a:rPr lang="en">
                <a:solidFill>
                  <a:schemeClr val="dk1"/>
                </a:solidFill>
              </a:rPr>
              <a:t> Odysseus was informed by Circe about the Sirens and prepared accordingly. Similarly, understanding the Gartner Hype Cycle prepares us for the stages of excitement, disappointment, and eventual maturity that new technologies undergo.</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Strategic Patience:</a:t>
            </a:r>
            <a:r>
              <a:rPr lang="en">
                <a:solidFill>
                  <a:schemeClr val="dk1"/>
                </a:solidFill>
              </a:rPr>
              <a:t> Just as Odysseus used beeswax and binding to safely navigate the Sirens, we should adopt a cautious and measured approach to new technologies, avoiding the rush to adopt at the peak of inflated expectations.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Staying the Course:</a:t>
            </a:r>
            <a:r>
              <a:rPr lang="en">
                <a:solidFill>
                  <a:schemeClr val="dk1"/>
                </a:solidFill>
              </a:rPr>
              <a:t> Odysseus’ crew stayed on course by following his plan. We too must remain steadfast, focusing on our core values and long-term goals rather than being swayed by the latest hype.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Disillusionment as a Filter:</a:t>
            </a:r>
            <a:r>
              <a:rPr lang="en">
                <a:solidFill>
                  <a:schemeClr val="dk1"/>
                </a:solidFill>
              </a:rPr>
              <a:t> The disillusionment phase will weed out those technologies and companies that cannot deliver on their promises. Like the Sirens losing their power, ineffective tools will fall away, leaving those who provide genuine, value-aligned benefits to stand out.</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Values and Alignment:</a:t>
            </a:r>
            <a:r>
              <a:rPr lang="en">
                <a:solidFill>
                  <a:schemeClr val="dk1"/>
                </a:solidFill>
              </a:rPr>
              <a:t> During the trough of disillusionment, look for partners and technologies that align with your values and demonstrate real benefits. These are the ones that will lead us to the slope of enlightenment and the plateau of productivity.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By understanding and applying these lessons, we can navigate the complex landscape of AI in education with wisdom and foresight, ensuring that we adopt technologies at the right time and in the right way, maximizing their benefits for our students and communities.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e6281befa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e6281befa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Odysseus faced numerous trials on his journey, each testing his strength, cunning, and resilience in different ways. For example, his encounter with Scylla and Charybdis required quick thinking and strategic decision-making to navigate between a rock and a hard place. These challenges can be seen as various forms of assessment that tested his skills and adaptability.</a:t>
            </a:r>
            <a:br>
              <a:rPr lang="en">
                <a:solidFill>
                  <a:schemeClr val="dk1"/>
                </a:solidFill>
              </a:rPr>
            </a:br>
            <a:r>
              <a:rPr lang="en">
                <a:solidFill>
                  <a:schemeClr val="dk1"/>
                </a:solidFill>
              </a:rPr>
              <a:t>Scylla was a six-headed monster that lived on one side of a narrow strait. Charybdis was a massive whirlpool situated on the other side of the strait.</a:t>
            </a:r>
            <a:br>
              <a:rPr lang="en">
                <a:solidFill>
                  <a:schemeClr val="dk1"/>
                </a:solidFill>
              </a:rPr>
            </a:br>
            <a:r>
              <a:rPr lang="en">
                <a:solidFill>
                  <a:schemeClr val="dk1"/>
                </a:solidFill>
              </a:rPr>
              <a:t>Odysseus had to steer his ship through this perilous passage. If he sailed too close to Scylla, he risked losing six of his men to her heads. If he sailed too close to Charybdis, the entire ship could be sucked into the whirlpool and destroyed. Odysseus chose to navigate closer to Scylla, sacrificing a few men to ensure the survival of the majority. This decision required careful risk assessment and strategic thinking.</a:t>
            </a:r>
            <a:endParaRPr>
              <a:solidFill>
                <a:schemeClr val="dk1"/>
              </a:solidFill>
            </a:endParaRPr>
          </a:p>
          <a:p>
            <a:pPr marL="0" lvl="0" indent="0" algn="l" rtl="0">
              <a:lnSpc>
                <a:spcPct val="115000"/>
              </a:lnSpc>
              <a:spcBef>
                <a:spcPts val="1200"/>
              </a:spcBef>
              <a:spcAft>
                <a:spcPts val="0"/>
              </a:spcAft>
              <a:buNone/>
            </a:pPr>
            <a:r>
              <a:rPr lang="en">
                <a:solidFill>
                  <a:schemeClr val="dk1"/>
                </a:solidFill>
              </a:rPr>
              <a:t>In modern education, we need to rethink our assessment methods to reflect the diversity of student abilities and learning styles. The PRISM method offers a structured approach to achieve this by focusing on Purposeful, Responsive, Integrated, and Secure methodologies.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 PRISM method involves:</a:t>
            </a:r>
            <a:endParaRPr>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Purposeful Assessment</a:t>
            </a:r>
            <a:r>
              <a:rPr lang="en">
                <a:solidFill>
                  <a:schemeClr val="dk1"/>
                </a:solidFill>
              </a:rPr>
              <a:t>: Focusing on clear objectives and aligning assessments with curriculum content.</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Responsive Feedback</a:t>
            </a:r>
            <a:r>
              <a:rPr lang="en">
                <a:solidFill>
                  <a:schemeClr val="dk1"/>
                </a:solidFill>
              </a:rPr>
              <a:t>: Emphasising the role of feedback in learning, using AI to provide real-time, personalised insights while ensuring teacher oversight.</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Integrated Approach</a:t>
            </a:r>
            <a:r>
              <a:rPr lang="en">
                <a:solidFill>
                  <a:schemeClr val="dk1"/>
                </a:solidFill>
              </a:rPr>
              <a:t>: Combining AI and human elements to create tasks that are engaging and challenging, encouraging higher-order thinking.</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Secure Methodology</a:t>
            </a:r>
            <a:r>
              <a:rPr lang="en">
                <a:solidFill>
                  <a:schemeClr val="dk1"/>
                </a:solidFill>
              </a:rPr>
              <a:t>: Prioritising data protection and privacy to maintain trust and integrity in the assessment process.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Odysseus’s journey highlights the importance of adaptability and continuous learning. Similarly, our assessment methods must evolve to meet the diverse needs of students, leveraging technology to enhance learning outcomes.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By adopting the PRISM method, we can create assessments that are more engaging, equitable, and effective, ensuring that every student has the opportunity to demonstrate their abilities in meaningful ways.</a:t>
            </a:r>
            <a:endParaRPr>
              <a:solidFill>
                <a:schemeClr val="dk1"/>
              </a:solidFill>
            </a:endParaRPr>
          </a:p>
          <a:p>
            <a:pPr marL="0" lvl="0" indent="0" algn="l" rtl="0">
              <a:lnSpc>
                <a:spcPct val="115000"/>
              </a:lnSpc>
              <a:spcBef>
                <a:spcPts val="1200"/>
              </a:spcBef>
              <a:spcAft>
                <a:spcPts val="120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34e9472ff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734e9472ff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3b81e23e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73b81e23e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3b81e23e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3b81e23e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3b81e23e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73b81e23e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e63006c9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e63006c9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When trapped in the cave of Polyphemus, Odysseus crafted a sharp stake from a wooden stick to blind the Cyclops and escape. This resourcefulness and ingenuity highlight the importance of using available tools effectively to overcome challenges. In modern classrooms, educators have access to a variety of powerful tools and technologies. By harnessing these tools strategically, we can enhance learning experiences and outcomes. The key is to be innovative and resourceful, and use what’s available in the moment, just as Odysseus was able to in his time of need.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pays the bills, why?</a:t>
            </a:r>
          </a:p>
        </p:txBody>
      </p:sp>
      <p:sp>
        <p:nvSpPr>
          <p:cNvPr id="4" name="Slide Number Placeholder 3"/>
          <p:cNvSpPr>
            <a:spLocks noGrp="1"/>
          </p:cNvSpPr>
          <p:nvPr>
            <p:ph type="sldNum" sz="quarter" idx="5"/>
          </p:nvPr>
        </p:nvSpPr>
        <p:spPr/>
        <p:txBody>
          <a:bodyPr/>
          <a:lstStyle/>
          <a:p>
            <a:fld id="{4B90927A-8063-49EC-B560-0DB27EE560FF}" type="slidenum">
              <a:rPr lang="en-US" smtClean="0"/>
              <a:t>24</a:t>
            </a:fld>
            <a:endParaRPr lang="en-US"/>
          </a:p>
        </p:txBody>
      </p:sp>
    </p:spTree>
    <p:extLst>
      <p:ext uri="{BB962C8B-B14F-4D97-AF65-F5344CB8AC3E}">
        <p14:creationId xmlns:p14="http://schemas.microsoft.com/office/powerpoint/2010/main" val="230435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e6281befa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e6281befa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27</a:t>
            </a:fld>
            <a:endParaRPr lang="en-US"/>
          </a:p>
        </p:txBody>
      </p:sp>
    </p:spTree>
    <p:extLst>
      <p:ext uri="{BB962C8B-B14F-4D97-AF65-F5344CB8AC3E}">
        <p14:creationId xmlns:p14="http://schemas.microsoft.com/office/powerpoint/2010/main" val="416349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pays the bills, why?</a:t>
            </a:r>
          </a:p>
        </p:txBody>
      </p:sp>
      <p:sp>
        <p:nvSpPr>
          <p:cNvPr id="4" name="Slide Number Placeholder 3"/>
          <p:cNvSpPr>
            <a:spLocks noGrp="1"/>
          </p:cNvSpPr>
          <p:nvPr>
            <p:ph type="sldNum" sz="quarter" idx="5"/>
          </p:nvPr>
        </p:nvSpPr>
        <p:spPr/>
        <p:txBody>
          <a:bodyPr/>
          <a:lstStyle/>
          <a:p>
            <a:fld id="{4B90927A-8063-49EC-B560-0DB27EE560FF}" type="slidenum">
              <a:rPr lang="en-US" smtClean="0"/>
              <a:t>3</a:t>
            </a:fld>
            <a:endParaRPr lang="en-US"/>
          </a:p>
        </p:txBody>
      </p:sp>
    </p:spTree>
    <p:extLst>
      <p:ext uri="{BB962C8B-B14F-4D97-AF65-F5344CB8AC3E}">
        <p14:creationId xmlns:p14="http://schemas.microsoft.com/office/powerpoint/2010/main" val="105379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e6281bef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e6281bef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The Odyssey is more than a story of adventure; it is a profound tale of finding one's way home, returning transformed by experiences. This epic mirrors our journey in education. We, as educators and leaders, must find ways to reintegrate essential elements—student outcomes, the learning cycle, and modern technologies—while facing and overcoming societal and technological disruptions. Just as Odysseus faced numerous trials and challenges guided by his unwavering loyalty to his values and loved ones, we too must navigate the ever-evolving landscape of education with courage and commitment to our core values. This journey demands that we adapt and innovate without losing sight of our primary mission: supporting and enhancing student learning and outcomes.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278f1e08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278f1e08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highlight>
                  <a:srgbClr val="FFFFFF"/>
                </a:highlight>
                <a:latin typeface="Google Sans"/>
              </a:rPr>
              <a:t>The Budget 2024-25 includes an estimated </a:t>
            </a:r>
            <a:r>
              <a:rPr lang="en-US" b="0" i="0" dirty="0">
                <a:solidFill>
                  <a:srgbClr val="040C28"/>
                </a:solidFill>
                <a:effectLst/>
                <a:latin typeface="Google Sans"/>
              </a:rPr>
              <a:t>$126.4 billion</a:t>
            </a:r>
            <a:r>
              <a:rPr lang="en-US" b="0" i="0" dirty="0">
                <a:solidFill>
                  <a:srgbClr val="1F1F1F"/>
                </a:solidFill>
                <a:effectLst/>
                <a:highlight>
                  <a:srgbClr val="FFFFFF"/>
                </a:highlight>
                <a:latin typeface="Google Sans"/>
              </a:rPr>
              <a:t> over 2024–25 to 2027–28 in recurrent school funding.</a:t>
            </a:r>
          </a:p>
          <a:p>
            <a:pPr marL="0" lvl="0" indent="0" algn="l" rtl="0">
              <a:spcBef>
                <a:spcPts val="0"/>
              </a:spcBef>
              <a:spcAft>
                <a:spcPts val="0"/>
              </a:spcAft>
              <a:buNone/>
            </a:pPr>
            <a:r>
              <a:rPr lang="en" dirty="0"/>
              <a:t>Values — why it's important that you know them so your AI’s and your innovations can align with them. All innovations should be downstream of them.</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pays the bills, why?</a:t>
            </a:r>
          </a:p>
        </p:txBody>
      </p:sp>
      <p:sp>
        <p:nvSpPr>
          <p:cNvPr id="4" name="Slide Number Placeholder 3"/>
          <p:cNvSpPr>
            <a:spLocks noGrp="1"/>
          </p:cNvSpPr>
          <p:nvPr>
            <p:ph type="sldNum" sz="quarter" idx="5"/>
          </p:nvPr>
        </p:nvSpPr>
        <p:spPr/>
        <p:txBody>
          <a:bodyPr/>
          <a:lstStyle/>
          <a:p>
            <a:fld id="{4B90927A-8063-49EC-B560-0DB27EE560FF}" type="slidenum">
              <a:rPr lang="en-US" smtClean="0"/>
              <a:t>6</a:t>
            </a:fld>
            <a:endParaRPr lang="en-US"/>
          </a:p>
        </p:txBody>
      </p:sp>
    </p:spTree>
    <p:extLst>
      <p:ext uri="{BB962C8B-B14F-4D97-AF65-F5344CB8AC3E}">
        <p14:creationId xmlns:p14="http://schemas.microsoft.com/office/powerpoint/2010/main" val="321794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pays the bills, why?</a:t>
            </a:r>
          </a:p>
        </p:txBody>
      </p:sp>
      <p:sp>
        <p:nvSpPr>
          <p:cNvPr id="4" name="Slide Number Placeholder 3"/>
          <p:cNvSpPr>
            <a:spLocks noGrp="1"/>
          </p:cNvSpPr>
          <p:nvPr>
            <p:ph type="sldNum" sz="quarter" idx="5"/>
          </p:nvPr>
        </p:nvSpPr>
        <p:spPr/>
        <p:txBody>
          <a:bodyPr/>
          <a:lstStyle/>
          <a:p>
            <a:fld id="{4B90927A-8063-49EC-B560-0DB27EE560FF}" type="slidenum">
              <a:rPr lang="en-US" smtClean="0"/>
              <a:t>7</a:t>
            </a:fld>
            <a:endParaRPr lang="en-US"/>
          </a:p>
        </p:txBody>
      </p:sp>
    </p:spTree>
    <p:extLst>
      <p:ext uri="{BB962C8B-B14F-4D97-AF65-F5344CB8AC3E}">
        <p14:creationId xmlns:p14="http://schemas.microsoft.com/office/powerpoint/2010/main" val="419637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Who pays the bills, why?</a:t>
            </a:r>
          </a:p>
        </p:txBody>
      </p:sp>
      <p:sp>
        <p:nvSpPr>
          <p:cNvPr id="4" name="Slide Number Placeholder 3"/>
          <p:cNvSpPr>
            <a:spLocks noGrp="1"/>
          </p:cNvSpPr>
          <p:nvPr>
            <p:ph type="sldNum" sz="quarter" idx="5"/>
          </p:nvPr>
        </p:nvSpPr>
        <p:spPr/>
        <p:txBody>
          <a:bodyPr/>
          <a:lstStyle/>
          <a:p>
            <a:fld id="{4B90927A-8063-49EC-B560-0DB27EE560FF}" type="slidenum">
              <a:rPr lang="en-US" smtClean="0"/>
              <a:t>8</a:t>
            </a:fld>
            <a:endParaRPr lang="en-US"/>
          </a:p>
        </p:txBody>
      </p:sp>
    </p:spTree>
    <p:extLst>
      <p:ext uri="{BB962C8B-B14F-4D97-AF65-F5344CB8AC3E}">
        <p14:creationId xmlns:p14="http://schemas.microsoft.com/office/powerpoint/2010/main" val="301024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278f1e08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278f1e08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highlight>
                  <a:srgbClr val="FFFFFF"/>
                </a:highlight>
                <a:latin typeface="Google Sans"/>
              </a:rPr>
              <a:t>The Budget 2024-25 includes an estimated </a:t>
            </a:r>
            <a:r>
              <a:rPr lang="en-US" b="0" i="0" dirty="0">
                <a:solidFill>
                  <a:srgbClr val="040C28"/>
                </a:solidFill>
                <a:effectLst/>
                <a:latin typeface="Google Sans"/>
              </a:rPr>
              <a:t>$126.4 billion</a:t>
            </a:r>
            <a:r>
              <a:rPr lang="en-US" b="0" i="0" dirty="0">
                <a:solidFill>
                  <a:srgbClr val="1F1F1F"/>
                </a:solidFill>
                <a:effectLst/>
                <a:highlight>
                  <a:srgbClr val="FFFFFF"/>
                </a:highlight>
                <a:latin typeface="Google Sans"/>
              </a:rPr>
              <a:t> over 2024–25 to 2027–28 in recurrent school funding.</a:t>
            </a:r>
          </a:p>
          <a:p>
            <a:pPr marL="0" lvl="0" indent="0" algn="l" rtl="0">
              <a:spcBef>
                <a:spcPts val="0"/>
              </a:spcBef>
              <a:spcAft>
                <a:spcPts val="0"/>
              </a:spcAft>
              <a:buNone/>
            </a:pPr>
            <a:r>
              <a:rPr lang="en" dirty="0"/>
              <a:t>Values — why it's important that you know them so your AI’s and your innovations can align with them. All innovations should be downstream of them.</a:t>
            </a:r>
            <a:endParaRPr dirty="0"/>
          </a:p>
        </p:txBody>
      </p:sp>
    </p:spTree>
    <p:extLst>
      <p:ext uri="{BB962C8B-B14F-4D97-AF65-F5344CB8AC3E}">
        <p14:creationId xmlns:p14="http://schemas.microsoft.com/office/powerpoint/2010/main" val="72882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6281befa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6281befa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Meanwhile, on the other side of the ocean, Odysseus and his crew face a perilous challenge: the Sirens. These mythical creatures lure sailors with their enchanting song, promising great rewards but leading to doom. Odysseus, wise and forewarned by the sorceress Circe, devises a plan to safely navigate this danger. He orders his crew to plug their ears with beeswax so they cannot hear the Sirens' song, and he has himself tied to the mast of the ship, allowing him to hear the song without being able to act on its allure. This precautionary approach ensures they stay the course and avoid catastrophe. Remarkably, Odysseus becomes the only person to hear the Sirens’ song and survive, ultimately leading to the Sirens' demise as they lose their power when their victims resist.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story offers a powerful analogy for navigating the Gartner Hype Cycle, especially concerning AI and other emerging technologies in education. Just as Odysseus anticipated and planned for the Sirens’ temptation, we must anticipate the cycle of hype and disillusionment that accompanies new technologies.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Key Lessons:</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Forewarned is Forearmed:</a:t>
            </a:r>
            <a:r>
              <a:rPr lang="en">
                <a:solidFill>
                  <a:schemeClr val="dk1"/>
                </a:solidFill>
              </a:rPr>
              <a:t> Odysseus was informed by Circe about the Sirens and prepared accordingly. Similarly, understanding the Gartner Hype Cycle prepares us for the stages of excitement, disappointment, and eventual maturity that new technologies undergo.</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Strategic Patience:</a:t>
            </a:r>
            <a:r>
              <a:rPr lang="en">
                <a:solidFill>
                  <a:schemeClr val="dk1"/>
                </a:solidFill>
              </a:rPr>
              <a:t> Just as Odysseus used beeswax and binding to safely navigate the Sirens, we should adopt a cautious and measured approach to new technologies, avoiding the rush to adopt at the peak of inflated expectations.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Staying the Course:</a:t>
            </a:r>
            <a:r>
              <a:rPr lang="en">
                <a:solidFill>
                  <a:schemeClr val="dk1"/>
                </a:solidFill>
              </a:rPr>
              <a:t> Odysseus’ crew stayed on course by following his plan. We too must remain steadfast, focusing on our core values and long-term goals rather than being swayed by the latest hype.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Disillusionment as a Filter:</a:t>
            </a:r>
            <a:r>
              <a:rPr lang="en">
                <a:solidFill>
                  <a:schemeClr val="dk1"/>
                </a:solidFill>
              </a:rPr>
              <a:t> The disillusionment phase will weed out those technologies and companies that cannot deliver on their promises. Like the Sirens losing their power, ineffective tools will fall away, leaving those who provide genuine, value-aligned benefits to stand out.</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Values and Alignment:</a:t>
            </a:r>
            <a:r>
              <a:rPr lang="en">
                <a:solidFill>
                  <a:schemeClr val="dk1"/>
                </a:solidFill>
              </a:rPr>
              <a:t> During the trough of disillusionment, look for partners and technologies that align with your values and demonstrate real benefits. These are the ones that will lead us to the slope of enlightenment and the plateau of productivity.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By understanding and applying these lessons, we can navigate the complex landscape of AI in education with wisdom and foresight, ensuring that we adopt technologies at the right time and in the right way, maximizing their benefits for our students and communities.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White Title">
    <p:bg>
      <p:bgPr>
        <a:solidFill>
          <a:schemeClr val="accent4"/>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E1E442-EA91-4CF2-A76A-A72CA1E32CAF}"/>
              </a:ext>
            </a:extLst>
          </p:cNvPr>
          <p:cNvSpPr>
            <a:spLocks noGrp="1"/>
          </p:cNvSpPr>
          <p:nvPr>
            <p:ph type="pic" sz="quarter" idx="10" hasCustomPrompt="1"/>
          </p:nvPr>
        </p:nvSpPr>
        <p:spPr>
          <a:xfrm>
            <a:off x="0" y="0"/>
            <a:ext cx="12192000" cy="6858000"/>
          </a:xfrm>
          <a:solidFill>
            <a:schemeClr val="bg1">
              <a:lumMod val="65000"/>
            </a:schemeClr>
          </a:solidFill>
        </p:spPr>
        <p:txBody>
          <a:bodyPr tIns="3840480"/>
          <a:lstStyle>
            <a:lvl1pPr marL="0" indent="0" algn="ctr">
              <a:buNone/>
              <a:defRPr sz="1600">
                <a:solidFill>
                  <a:schemeClr val="bg1"/>
                </a:solidFill>
              </a:defRPr>
            </a:lvl1pPr>
          </a:lstStyle>
          <a:p>
            <a:r>
              <a:rPr lang="en-US"/>
              <a:t>Click icon to add photo</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337708"/>
            <a:ext cx="11612880"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85000"/>
              </a:lnSpc>
              <a:buNone/>
              <a:defRPr sz="8000">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2806020"/>
            <a:ext cx="11612880" cy="399093"/>
          </a:xfrm>
        </p:spPr>
        <p:txBody>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244622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5413623" cy="600934"/>
          </a:xfrm>
        </p:spPr>
        <p:txBody>
          <a:bodyPr tIns="0" rIns="0" bIns="0">
            <a:spAutoFit/>
          </a:bodyPr>
          <a:lstStyle>
            <a:lvl1pPr>
              <a:defRPr sz="4400">
                <a:solidFill>
                  <a:schemeClr val="tx1"/>
                </a:solidFill>
                <a:latin typeface="+mj-lt"/>
              </a:defRPr>
            </a:lvl1pPr>
          </a:lstStyle>
          <a:p>
            <a:r>
              <a:rPr lang="en-US"/>
              <a:t>Title</a:t>
            </a:r>
          </a:p>
        </p:txBody>
      </p:sp>
      <p:sp>
        <p:nvSpPr>
          <p:cNvPr id="6" name="Slide Number Placeholder 6">
            <a:extLst>
              <a:ext uri="{FF2B5EF4-FFF2-40B4-BE49-F238E27FC236}">
                <a16:creationId xmlns:a16="http://schemas.microsoft.com/office/drawing/2014/main" id="{9D9ED83A-EC5F-4B0E-9E10-C4E7EBF891A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7" name="Footer Placeholder 4">
            <a:extLst>
              <a:ext uri="{FF2B5EF4-FFF2-40B4-BE49-F238E27FC236}">
                <a16:creationId xmlns:a16="http://schemas.microsoft.com/office/drawing/2014/main" id="{D9CCAFB6-3D6F-4A4A-B975-F56A3FD362AE}"/>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37664906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400">
                <a:solidFill>
                  <a:schemeClr val="tx1"/>
                </a:solidFill>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7" name="logo">
            <a:extLst>
              <a:ext uri="{FF2B5EF4-FFF2-40B4-BE49-F238E27FC236}">
                <a16:creationId xmlns:a16="http://schemas.microsoft.com/office/drawing/2014/main" id="{1D0FC7CE-D148-4652-A7F7-38C45CB32EED}"/>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11765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F8F849-F207-4730-BC15-C0BC77A46317}"/>
              </a:ext>
            </a:extLst>
          </p:cNvPr>
          <p:cNvSpPr>
            <a:spLocks noGrp="1"/>
          </p:cNvSpPr>
          <p:nvPr>
            <p:ph type="body" sz="quarter" idx="38"/>
          </p:nvPr>
        </p:nvSpPr>
        <p:spPr>
          <a:xfrm>
            <a:off x="307975" y="1604963"/>
            <a:ext cx="7550150" cy="3403600"/>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612880" cy="600934"/>
          </a:xfrm>
        </p:spPr>
        <p:txBody>
          <a:bodyPr wrap="square" tIns="0" rIns="0" bIns="0">
            <a:spAutoFit/>
          </a:bodyPr>
          <a:lstStyle>
            <a:lvl1pPr>
              <a:defRPr sz="4400">
                <a:solidFill>
                  <a:schemeClr val="tx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6" name="logo">
            <a:extLst>
              <a:ext uri="{FF2B5EF4-FFF2-40B4-BE49-F238E27FC236}">
                <a16:creationId xmlns:a16="http://schemas.microsoft.com/office/drawing/2014/main" id="{7669D35C-88DD-4933-AC78-FA1871E7713A}"/>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Footer Placeholder 4">
            <a:extLst>
              <a:ext uri="{FF2B5EF4-FFF2-40B4-BE49-F238E27FC236}">
                <a16:creationId xmlns:a16="http://schemas.microsoft.com/office/drawing/2014/main" id="{95FD5D6E-9407-4D2C-82DE-5A7D5486C2C7}"/>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605615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8" name="logo">
            <a:extLst>
              <a:ext uri="{FF2B5EF4-FFF2-40B4-BE49-F238E27FC236}">
                <a16:creationId xmlns:a16="http://schemas.microsoft.com/office/drawing/2014/main" id="{54B4DD62-BFEE-4268-B179-5590EBA77C15}"/>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Footer Placeholder 4">
            <a:extLst>
              <a:ext uri="{FF2B5EF4-FFF2-40B4-BE49-F238E27FC236}">
                <a16:creationId xmlns:a16="http://schemas.microsoft.com/office/drawing/2014/main" id="{C6E21C78-D216-4BB9-A585-347D8D25B072}"/>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type="body" sz="quarter" idx="38"/>
          </p:nvPr>
        </p:nvSpPr>
        <p:spPr>
          <a:xfrm>
            <a:off x="307975" y="2492968"/>
            <a:ext cx="7550150" cy="3403600"/>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86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E35961-4D94-4F4E-85B5-F31424B75A1F}"/>
              </a:ext>
            </a:extLst>
          </p:cNvPr>
          <p:cNvSpPr>
            <a:spLocks noGrp="1"/>
          </p:cNvSpPr>
          <p:nvPr>
            <p:ph type="body" sz="quarter" idx="39" hasCustomPrompt="1"/>
          </p:nvPr>
        </p:nvSpPr>
        <p:spPr>
          <a:xfrm>
            <a:off x="307975" y="1604963"/>
            <a:ext cx="5434013"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9" name="logo">
            <a:extLst>
              <a:ext uri="{FF2B5EF4-FFF2-40B4-BE49-F238E27FC236}">
                <a16:creationId xmlns:a16="http://schemas.microsoft.com/office/drawing/2014/main" id="{B9ED8586-3578-40EA-A842-9BA9439928D5}"/>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Footer Placeholder 4">
            <a:extLst>
              <a:ext uri="{FF2B5EF4-FFF2-40B4-BE49-F238E27FC236}">
                <a16:creationId xmlns:a16="http://schemas.microsoft.com/office/drawing/2014/main" id="{A5686282-38A5-4479-9D5F-38F2620893B1}"/>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297191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3FAA35-481F-464E-B989-E4AFA8321B57}"/>
              </a:ext>
            </a:extLst>
          </p:cNvPr>
          <p:cNvSpPr>
            <a:spLocks noGrp="1"/>
          </p:cNvSpPr>
          <p:nvPr>
            <p:ph type="body" sz="quarter" idx="39"/>
          </p:nvPr>
        </p:nvSpPr>
        <p:spPr>
          <a:xfrm>
            <a:off x="307975" y="1604963"/>
            <a:ext cx="5434013" cy="2924175"/>
          </a:xfrm>
        </p:spPr>
        <p:txBody>
          <a:body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5413623" cy="600934"/>
          </a:xfrm>
        </p:spPr>
        <p:txBody>
          <a:bodyPr tIns="0" rIns="0" bIns="0">
            <a:spAutoFit/>
          </a:bodyPr>
          <a:lstStyle>
            <a:lvl1pPr>
              <a:defRPr sz="4400">
                <a:solidFill>
                  <a:schemeClr val="tx1"/>
                </a:solidFill>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Footer Placeholder 4">
            <a:extLst>
              <a:ext uri="{FF2B5EF4-FFF2-40B4-BE49-F238E27FC236}">
                <a16:creationId xmlns:a16="http://schemas.microsoft.com/office/drawing/2014/main" id="{42B1B90F-0C38-4E7A-9323-140E58C11CCB}"/>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792847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mp; Char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49F19-0236-43EB-832E-E49348CEAB98}"/>
              </a:ext>
            </a:extLst>
          </p:cNvPr>
          <p:cNvSpPr>
            <a:spLocks noGrp="1"/>
          </p:cNvSpPr>
          <p:nvPr>
            <p:ph type="body" sz="quarter" idx="38"/>
          </p:nvPr>
        </p:nvSpPr>
        <p:spPr>
          <a:xfrm>
            <a:off x="298450" y="1604963"/>
            <a:ext cx="5432425" cy="4125912"/>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07804B36-E44E-4A42-B169-282EAD312F17}"/>
              </a:ext>
            </a:extLst>
          </p:cNvPr>
          <p:cNvSpPr/>
          <p:nvPr userDrawn="1"/>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5413623" cy="600934"/>
          </a:xfrm>
        </p:spPr>
        <p:txBody>
          <a:bodyPr tIns="0" rIns="0" bIns="0">
            <a:spAutoFit/>
          </a:bodyPr>
          <a:lstStyle>
            <a:lvl1pPr>
              <a:defRPr sz="4400">
                <a:solidFill>
                  <a:schemeClr val="tx1"/>
                </a:solidFill>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9" name="Footer Placeholder 4">
            <a:extLst>
              <a:ext uri="{FF2B5EF4-FFF2-40B4-BE49-F238E27FC236}">
                <a16:creationId xmlns:a16="http://schemas.microsoft.com/office/drawing/2014/main" id="{5AC80B6D-7129-4623-BDC1-077C58FBA163}"/>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10" name="logo">
            <a:extLst>
              <a:ext uri="{FF2B5EF4-FFF2-40B4-BE49-F238E27FC236}">
                <a16:creationId xmlns:a16="http://schemas.microsoft.com/office/drawing/2014/main" id="{ECB22FE1-E813-4F56-8A51-20A70596A93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613090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sp>
        <p:nvSpPr>
          <p:cNvPr id="8" name="logo">
            <a:extLst>
              <a:ext uri="{FF2B5EF4-FFF2-40B4-BE49-F238E27FC236}">
                <a16:creationId xmlns:a16="http://schemas.microsoft.com/office/drawing/2014/main" id="{C0EE9412-DD26-4464-8F4C-149927D6F5CF}"/>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270999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hotos &amp; Captions">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79" y="5476462"/>
            <a:ext cx="5593363"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2"/>
            <a:ext cx="5608698"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1" y="1478999"/>
            <a:ext cx="562523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Footer Placeholder 4">
            <a:extLst>
              <a:ext uri="{FF2B5EF4-FFF2-40B4-BE49-F238E27FC236}">
                <a16:creationId xmlns:a16="http://schemas.microsoft.com/office/drawing/2014/main" id="{3CF3AA77-4BD9-4984-9B44-7AF21F4CA0D4}"/>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12" name="logo">
            <a:extLst>
              <a:ext uri="{FF2B5EF4-FFF2-40B4-BE49-F238E27FC236}">
                <a16:creationId xmlns:a16="http://schemas.microsoft.com/office/drawing/2014/main" id="{CE076FA6-9196-478F-8429-A22FBB16E45E}"/>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409213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hotos &amp; Captio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0"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7" y="1478999"/>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0" y="1478999"/>
            <a:ext cx="3783777"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logo">
            <a:extLst>
              <a:ext uri="{FF2B5EF4-FFF2-40B4-BE49-F238E27FC236}">
                <a16:creationId xmlns:a16="http://schemas.microsoft.com/office/drawing/2014/main" id="{5D431739-84F5-4197-82DF-65F6471BCCB4}"/>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Footer Placeholder 4">
            <a:extLst>
              <a:ext uri="{FF2B5EF4-FFF2-40B4-BE49-F238E27FC236}">
                <a16:creationId xmlns:a16="http://schemas.microsoft.com/office/drawing/2014/main" id="{6E9F0CC6-64C9-4854-92A8-4EA9A322B901}"/>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52575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lack Typ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C3CB96E-2C0B-47B2-9104-5AF5386D8E74}"/>
              </a:ext>
            </a:extLst>
          </p:cNvPr>
          <p:cNvSpPr>
            <a:spLocks noGrp="1"/>
          </p:cNvSpPr>
          <p:nvPr>
            <p:ph type="pic" sz="quarter" idx="10" hasCustomPrompt="1"/>
          </p:nvPr>
        </p:nvSpPr>
        <p:spPr>
          <a:xfrm>
            <a:off x="0" y="0"/>
            <a:ext cx="12192000" cy="6858000"/>
          </a:xfrm>
          <a:solidFill>
            <a:schemeClr val="bg1">
              <a:lumMod val="65000"/>
            </a:schemeClr>
          </a:solidFill>
        </p:spPr>
        <p:txBody>
          <a:bodyPr tIns="3840480"/>
          <a:lstStyle>
            <a:lvl1pPr marL="0" indent="0" algn="ctr">
              <a:buNone/>
              <a:defRPr sz="1600">
                <a:solidFill>
                  <a:schemeClr val="bg1"/>
                </a:solidFill>
              </a:defRPr>
            </a:lvl1pPr>
          </a:lstStyle>
          <a:p>
            <a:r>
              <a:rPr lang="en-US"/>
              <a:t>Click icon to add photo</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337708"/>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85000"/>
              </a:lnSpc>
              <a:buNone/>
              <a:defRPr sz="8000">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2806020"/>
            <a:ext cx="11612880" cy="389667"/>
          </a:xfrm>
        </p:spPr>
        <p:txBody>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1259303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Photos &amp; Captio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42300" y="289832"/>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2"/>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0"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3"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2"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2"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8" name="Footer Placeholder 4">
            <a:extLst>
              <a:ext uri="{FF2B5EF4-FFF2-40B4-BE49-F238E27FC236}">
                <a16:creationId xmlns:a16="http://schemas.microsoft.com/office/drawing/2014/main" id="{73A8CD65-CB94-48B0-A1A6-14EC33A1F52B}"/>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29" name="logo">
            <a:extLst>
              <a:ext uri="{FF2B5EF4-FFF2-40B4-BE49-F238E27FC236}">
                <a16:creationId xmlns:a16="http://schemas.microsoft.com/office/drawing/2014/main" id="{C79498EA-C47D-418E-B2A6-64D64D2792CE}"/>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141360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Quote &amp; Photo">
    <p:bg>
      <p:bgPr>
        <a:solidFill>
          <a:schemeClr val="accent6"/>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3"/>
            <a:ext cx="11612880" cy="2342949"/>
          </a:xfrm>
        </p:spPr>
        <p:txBody>
          <a:bodyPr>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5"/>
            <a:ext cx="11612880" cy="348557"/>
          </a:xfrm>
        </p:spPr>
        <p:txBody>
          <a:bodyPr>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ogo">
            <a:extLst>
              <a:ext uri="{FF2B5EF4-FFF2-40B4-BE49-F238E27FC236}">
                <a16:creationId xmlns:a16="http://schemas.microsoft.com/office/drawing/2014/main" id="{FE648FE8-E4C7-4BBC-946E-7898257D3FE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2622125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with White Type &amp; Photo">
    <p:bg>
      <p:bgPr>
        <a:solidFill>
          <a:schemeClr val="accent4"/>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9427"/>
            <a:ext cx="12192000" cy="6897757"/>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481973"/>
            <a:ext cx="11612880" cy="1123384"/>
          </a:xfrm>
        </p:spPr>
        <p:txBody>
          <a:bodyPr tIns="0" rIns="0" bIns="0" anchor="ctr" anchorCtr="0">
            <a:spAutoFit/>
          </a:bodyPr>
          <a:lstStyle>
            <a:lvl1pPr marL="0" indent="0">
              <a:lnSpc>
                <a:spcPct val="90000"/>
              </a:lnSpc>
              <a:spcBef>
                <a:spcPts val="0"/>
              </a:spcBef>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r>
              <a:rPr lang="en-US"/>
              <a:t>Attribution or source</a:t>
            </a:r>
          </a:p>
        </p:txBody>
      </p:sp>
    </p:spTree>
    <p:extLst>
      <p:ext uri="{BB962C8B-B14F-4D97-AF65-F5344CB8AC3E}">
        <p14:creationId xmlns:p14="http://schemas.microsoft.com/office/powerpoint/2010/main" val="361681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Black Type &amp; Photo">
    <p:bg>
      <p:bgPr>
        <a:solidFill>
          <a:schemeClr val="accent4"/>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5799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282101" y="4481973"/>
            <a:ext cx="11612880" cy="1123384"/>
          </a:xfrm>
        </p:spPr>
        <p:txBody>
          <a:bodyPr tIns="0" rIns="0" bIns="0" anchor="ctr" anchorCtr="0">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293253" y="6251212"/>
            <a:ext cx="11612880" cy="291618"/>
          </a:xfrm>
        </p:spPr>
        <p:txBody>
          <a:bodyPr>
            <a:spAutoFit/>
          </a:bodyPr>
          <a:lstStyle>
            <a:lvl1pPr marL="0" indent="0">
              <a:buNone/>
              <a:defRPr sz="1400">
                <a:solidFill>
                  <a:schemeClr val="tx1"/>
                </a:solidFill>
              </a:defRPr>
            </a:lvl1pPr>
          </a:lstStyle>
          <a:p>
            <a:r>
              <a:rPr lang="en-US"/>
              <a:t>Attribution or source</a:t>
            </a:r>
          </a:p>
        </p:txBody>
      </p:sp>
    </p:spTree>
    <p:extLst>
      <p:ext uri="{BB962C8B-B14F-4D97-AF65-F5344CB8AC3E}">
        <p14:creationId xmlns:p14="http://schemas.microsoft.com/office/powerpoint/2010/main" val="307881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Slide Number Placeholder 6">
            <a:extLst>
              <a:ext uri="{FF2B5EF4-FFF2-40B4-BE49-F238E27FC236}">
                <a16:creationId xmlns:a16="http://schemas.microsoft.com/office/drawing/2014/main" id="{2854121C-6CB0-4450-A437-2A35D7505F3D}"/>
              </a:ext>
            </a:extLst>
          </p:cNvPr>
          <p:cNvSpPr>
            <a:spLocks noGrp="1"/>
          </p:cNvSpPr>
          <p:nvPr>
            <p:ph type="sldNum" sz="quarter" idx="12"/>
          </p:nvPr>
        </p:nvSpPr>
        <p:spPr bwMode="black">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4" name="Footer Placeholder 4">
            <a:extLst>
              <a:ext uri="{FF2B5EF4-FFF2-40B4-BE49-F238E27FC236}">
                <a16:creationId xmlns:a16="http://schemas.microsoft.com/office/drawing/2014/main" id="{CB8CD7CB-4A47-4727-B0E6-CFFDCACF20B8}"/>
              </a:ext>
            </a:extLst>
          </p:cNvPr>
          <p:cNvSpPr>
            <a:spLocks noGrp="1"/>
          </p:cNvSpPr>
          <p:nvPr>
            <p:ph type="ftr" sz="quarter" idx="3"/>
          </p:nvPr>
        </p:nvSpPr>
        <p:spPr bwMode="black">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1164171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7" name="logo">
            <a:extLst>
              <a:ext uri="{FF2B5EF4-FFF2-40B4-BE49-F238E27FC236}">
                <a16:creationId xmlns:a16="http://schemas.microsoft.com/office/drawing/2014/main" id="{EC2AB47E-4E64-4CAC-BD63-CA883CC038EB}"/>
              </a:ext>
            </a:extLst>
          </p:cNvPr>
          <p:cNvSpPr>
            <a:spLocks noChangeAspect="1" noEditPoints="1"/>
          </p:cNvSpPr>
          <p:nvPr userDrawn="1"/>
        </p:nvSpPr>
        <p:spPr bwMode="black">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1"/>
              </a:solidFill>
            </a:endParaRPr>
          </a:p>
        </p:txBody>
      </p:sp>
      <p:sp>
        <p:nvSpPr>
          <p:cNvPr id="8" name="Footer Placeholder 4">
            <a:extLst>
              <a:ext uri="{FF2B5EF4-FFF2-40B4-BE49-F238E27FC236}">
                <a16:creationId xmlns:a16="http://schemas.microsoft.com/office/drawing/2014/main" id="{44ADFDA0-66D5-4FE7-8969-658B1F388C99}"/>
              </a:ext>
            </a:extLst>
          </p:cNvPr>
          <p:cNvSpPr>
            <a:spLocks noGrp="1"/>
          </p:cNvSpPr>
          <p:nvPr>
            <p:ph type="ftr" sz="quarter" idx="3"/>
          </p:nvPr>
        </p:nvSpPr>
        <p:spPr>
          <a:xfrm>
            <a:off x="621388" y="6462461"/>
            <a:ext cx="2534348"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003839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with White Type">
    <p:bg>
      <p:bgPr>
        <a:solidFill>
          <a:schemeClr val="accent4"/>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hasCustomPrompt="1"/>
          </p:nvPr>
        </p:nvSpPr>
        <p:spPr>
          <a:xfrm>
            <a:off x="0" y="0"/>
            <a:ext cx="12192000" cy="6858000"/>
          </a:xfrm>
          <a:solidFill>
            <a:schemeClr val="bg1">
              <a:lumMod val="6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3760419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with Black Type">
    <p:bg>
      <p:bgPr>
        <a:solidFill>
          <a:schemeClr val="accent4"/>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hasCustomPrompt="1"/>
          </p:nvPr>
        </p:nvSpPr>
        <p:spPr>
          <a:xfrm>
            <a:off x="0" y="0"/>
            <a:ext cx="12192000" cy="6858000"/>
          </a:xfrm>
          <a:solidFill>
            <a:schemeClr val="bg1">
              <a:lumMod val="6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2686928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685140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49232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457348"/>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4"/>
            <a:ext cx="11612880" cy="2607601"/>
          </a:xfrm>
          <a:ln>
            <a:noFill/>
          </a:ln>
        </p:spPr>
        <p:txBody>
          <a:bodyPr anchor="t" anchorCtr="0"/>
          <a:lstStyle>
            <a:lvl1pPr marL="0" indent="0">
              <a:lnSpc>
                <a:spcPct val="85000"/>
              </a:lnSpc>
              <a:buNone/>
              <a:defRPr sz="8000">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3925483"/>
            <a:ext cx="11612880" cy="363714"/>
          </a:xfrm>
        </p:spPr>
        <p:txBody>
          <a:bodyPr/>
          <a:lstStyle>
            <a:lvl1pPr marL="0" indent="0">
              <a:buNone/>
              <a:defRPr sz="2000">
                <a:solidFill>
                  <a:schemeClr val="tx1"/>
                </a:solidFill>
              </a:defRPr>
            </a:lvl1pPr>
          </a:lstStyle>
          <a:p>
            <a:pPr lvl="0"/>
            <a:r>
              <a:rPr lang="en-US"/>
              <a:t>Presenter Title</a:t>
            </a:r>
          </a:p>
        </p:txBody>
      </p: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black">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solidFill>
                <a:schemeClr val="bg1"/>
              </a:solidFill>
            </a:endParaRPr>
          </a:p>
        </p:txBody>
      </p:sp>
      <p:cxnSp>
        <p:nvCxnSpPr>
          <p:cNvPr id="11" name="Straight Connector 10">
            <a:extLst>
              <a:ext uri="{FF2B5EF4-FFF2-40B4-BE49-F238E27FC236}">
                <a16:creationId xmlns:a16="http://schemas.microsoft.com/office/drawing/2014/main" id="{2A2E24C1-0D0B-47D7-81FC-285B304D5AF6}"/>
              </a:ext>
            </a:extLst>
          </p:cNvPr>
          <p:cNvCxnSpPr>
            <a:cxnSpLocks/>
          </p:cNvCxnSpPr>
          <p:nvPr userDrawn="1"/>
        </p:nvCxnSpPr>
        <p:spPr bwMode="gray">
          <a:xfrm>
            <a:off x="0" y="10912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1781B0-400A-45AD-B1D5-3C9E7CAC3928}"/>
              </a:ext>
            </a:extLst>
          </p:cNvPr>
          <p:cNvCxnSpPr>
            <a:cxnSpLocks/>
          </p:cNvCxnSpPr>
          <p:nvPr userDrawn="1"/>
        </p:nvCxnSpPr>
        <p:spPr bwMode="gray">
          <a:xfrm>
            <a:off x="0" y="219294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F42D53-C0F3-4FCF-96CA-B219F03FA656}"/>
              </a:ext>
            </a:extLst>
          </p:cNvPr>
          <p:cNvCxnSpPr>
            <a:cxnSpLocks/>
          </p:cNvCxnSpPr>
          <p:nvPr userDrawn="1"/>
        </p:nvCxnSpPr>
        <p:spPr bwMode="gray">
          <a:xfrm>
            <a:off x="0" y="327455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58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89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6934"/>
            </a:lvl1pPr>
            <a:lvl2pPr lvl="1" algn="ctr">
              <a:spcBef>
                <a:spcPts val="0"/>
              </a:spcBef>
              <a:spcAft>
                <a:spcPts val="0"/>
              </a:spcAft>
              <a:buSzPts val="10400"/>
              <a:buNone/>
              <a:defRPr sz="6934"/>
            </a:lvl2pPr>
            <a:lvl3pPr lvl="2" algn="ctr">
              <a:spcBef>
                <a:spcPts val="0"/>
              </a:spcBef>
              <a:spcAft>
                <a:spcPts val="0"/>
              </a:spcAft>
              <a:buSzPts val="10400"/>
              <a:buNone/>
              <a:defRPr sz="6934"/>
            </a:lvl3pPr>
            <a:lvl4pPr lvl="3" algn="ctr">
              <a:spcBef>
                <a:spcPts val="0"/>
              </a:spcBef>
              <a:spcAft>
                <a:spcPts val="0"/>
              </a:spcAft>
              <a:buSzPts val="10400"/>
              <a:buNone/>
              <a:defRPr sz="6934"/>
            </a:lvl4pPr>
            <a:lvl5pPr lvl="4" algn="ctr">
              <a:spcBef>
                <a:spcPts val="0"/>
              </a:spcBef>
              <a:spcAft>
                <a:spcPts val="0"/>
              </a:spcAft>
              <a:buSzPts val="10400"/>
              <a:buNone/>
              <a:defRPr sz="6934"/>
            </a:lvl5pPr>
            <a:lvl6pPr lvl="5" algn="ctr">
              <a:spcBef>
                <a:spcPts val="0"/>
              </a:spcBef>
              <a:spcAft>
                <a:spcPts val="0"/>
              </a:spcAft>
              <a:buSzPts val="10400"/>
              <a:buNone/>
              <a:defRPr sz="6934"/>
            </a:lvl6pPr>
            <a:lvl7pPr lvl="6" algn="ctr">
              <a:spcBef>
                <a:spcPts val="0"/>
              </a:spcBef>
              <a:spcAft>
                <a:spcPts val="0"/>
              </a:spcAft>
              <a:buSzPts val="10400"/>
              <a:buNone/>
              <a:defRPr sz="6934"/>
            </a:lvl7pPr>
            <a:lvl8pPr lvl="7" algn="ctr">
              <a:spcBef>
                <a:spcPts val="0"/>
              </a:spcBef>
              <a:spcAft>
                <a:spcPts val="0"/>
              </a:spcAft>
              <a:buSzPts val="10400"/>
              <a:buNone/>
              <a:defRPr sz="6934"/>
            </a:lvl8pPr>
            <a:lvl9pPr lvl="8" algn="ctr">
              <a:spcBef>
                <a:spcPts val="0"/>
              </a:spcBef>
              <a:spcAft>
                <a:spcPts val="0"/>
              </a:spcAft>
              <a:buSzPts val="104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2790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331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5861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solidFill>
                <a:schemeClr val="tx1"/>
              </a:solidFill>
            </a:endParaRPr>
          </a:p>
        </p:txBody>
      </p:sp>
      <p:sp>
        <p:nvSpPr>
          <p:cNvPr id="5" name="Slide Number Placeholder 6">
            <a:extLst>
              <a:ext uri="{FF2B5EF4-FFF2-40B4-BE49-F238E27FC236}">
                <a16:creationId xmlns:a16="http://schemas.microsoft.com/office/drawing/2014/main" id="{F4A9BCB0-E80E-484C-94C6-1F29D7F434D9}"/>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10" name="Footer Placeholder 4">
            <a:extLst>
              <a:ext uri="{FF2B5EF4-FFF2-40B4-BE49-F238E27FC236}">
                <a16:creationId xmlns:a16="http://schemas.microsoft.com/office/drawing/2014/main" id="{7AB7ED1F-AE14-4ACA-815E-F31219287191}"/>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82787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1635"/>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Two 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4803346"/>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solidFill>
                <a:schemeClr val="tx1"/>
              </a:solidFill>
            </a:endParaRPr>
          </a:p>
        </p:txBody>
      </p:sp>
      <p:sp>
        <p:nvSpPr>
          <p:cNvPr id="5" name="Slide Number Placeholder 6">
            <a:extLst>
              <a:ext uri="{FF2B5EF4-FFF2-40B4-BE49-F238E27FC236}">
                <a16:creationId xmlns:a16="http://schemas.microsoft.com/office/drawing/2014/main" id="{F4A9BCB0-E80E-484C-94C6-1F29D7F434D9}"/>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10" name="Footer Placeholder 4">
            <a:extLst>
              <a:ext uri="{FF2B5EF4-FFF2-40B4-BE49-F238E27FC236}">
                <a16:creationId xmlns:a16="http://schemas.microsoft.com/office/drawing/2014/main" id="{7AB7ED1F-AE14-4ACA-815E-F31219287191}"/>
              </a:ext>
            </a:extLst>
          </p:cNvPr>
          <p:cNvSpPr>
            <a:spLocks noGrp="1"/>
          </p:cNvSpPr>
          <p:nvPr>
            <p:ph type="ftr" sz="quarter" idx="3"/>
          </p:nvPr>
        </p:nvSpPr>
        <p:spPr>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190802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Line Section Divider with White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2135966"/>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One Line Section Divider</a:t>
            </a:r>
          </a:p>
        </p:txBody>
      </p:sp>
      <p:sp>
        <p:nvSpPr>
          <p:cNvPr id="4" name="Slide Number Placeholder 6">
            <a:extLst>
              <a:ext uri="{FF2B5EF4-FFF2-40B4-BE49-F238E27FC236}">
                <a16:creationId xmlns:a16="http://schemas.microsoft.com/office/drawing/2014/main" id="{F4DBEC69-9C03-4A1C-8837-FDC497A1A548}"/>
              </a:ext>
            </a:extLst>
          </p:cNvPr>
          <p:cNvSpPr>
            <a:spLocks noGrp="1"/>
          </p:cNvSpPr>
          <p:nvPr>
            <p:ph type="sldNum" sz="quarter" idx="12"/>
          </p:nvPr>
        </p:nvSpPr>
        <p:spPr bwMode="black">
          <a:xfrm>
            <a:off x="298450" y="6457053"/>
            <a:ext cx="252409"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15A77B53-2ABD-4A12-9FB8-DAA05A642970}"/>
              </a:ext>
            </a:extLst>
          </p:cNvPr>
          <p:cNvSpPr>
            <a:spLocks noGrp="1"/>
          </p:cNvSpPr>
          <p:nvPr>
            <p:ph type="ftr" sz="quarter" idx="3"/>
          </p:nvPr>
        </p:nvSpPr>
        <p:spPr bwMode="black">
          <a:xfrm>
            <a:off x="621388" y="6462461"/>
            <a:ext cx="2489464"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spTree>
    <p:extLst>
      <p:ext uri="{BB962C8B-B14F-4D97-AF65-F5344CB8AC3E}">
        <p14:creationId xmlns:p14="http://schemas.microsoft.com/office/powerpoint/2010/main" val="421364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Line Section Divider with White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09"/>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Two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450" y="6457053"/>
            <a:ext cx="252409"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388" y="6462461"/>
            <a:ext cx="2489464"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spTree>
    <p:extLst>
      <p:ext uri="{BB962C8B-B14F-4D97-AF65-F5344CB8AC3E}">
        <p14:creationId xmlns:p14="http://schemas.microsoft.com/office/powerpoint/2010/main" val="423686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Line Section Divider with Black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3596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25665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Line Section Divider with Black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Two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450" y="6457053"/>
            <a:ext cx="252409"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388" y="6462461"/>
            <a:ext cx="2489464"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17637295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967" y="6452028"/>
            <a:ext cx="2489464" cy="153888"/>
          </a:xfrm>
          <a:prstGeom prst="rect">
            <a:avLst/>
          </a:prstGeom>
        </p:spPr>
        <p:txBody>
          <a:bodyPr vert="horz" wrap="none" lIns="0" tIns="0" rIns="0" bIns="0" rtlCol="0" anchor="b" anchorCtr="0">
            <a:spAutoFit/>
          </a:bodyPr>
          <a:lstStyle>
            <a:lvl1pPr algn="l">
              <a:defRPr sz="1000">
                <a:solidFill>
                  <a:schemeClr val="tx1"/>
                </a:solidFill>
              </a:defRPr>
            </a:lvl1pPr>
          </a:lstStyle>
          <a:p>
            <a:r>
              <a:rPr lang="en-US"/>
              <a:t>HP Private, Confidential for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452028"/>
            <a:ext cx="256806" cy="153888"/>
          </a:xfrm>
          <a:prstGeom prst="rect">
            <a:avLst/>
          </a:prstGeom>
        </p:spPr>
        <p:txBody>
          <a:bodyPr vert="horz" wrap="square" lIns="0" tIns="0" rIns="0" bIns="0" rtlCol="0" anchor="b" anchorCtr="0">
            <a:spAutoFit/>
          </a:bodyPr>
          <a:lstStyle>
            <a:lvl1pPr algn="l">
              <a:defRPr sz="10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273004040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04" r:id="rId3"/>
    <p:sldLayoutId id="2147483808" r:id="rId4"/>
    <p:sldLayoutId id="2147483815" r:id="rId5"/>
    <p:sldLayoutId id="2147483810" r:id="rId6"/>
    <p:sldLayoutId id="2147483816" r:id="rId7"/>
    <p:sldLayoutId id="2147483814" r:id="rId8"/>
    <p:sldLayoutId id="2147483809" r:id="rId9"/>
    <p:sldLayoutId id="2147483787" r:id="rId10"/>
    <p:sldLayoutId id="2147483767" r:id="rId11"/>
    <p:sldLayoutId id="2147483793" r:id="rId12"/>
    <p:sldLayoutId id="2147483794" r:id="rId13"/>
    <p:sldLayoutId id="2147483770" r:id="rId14"/>
    <p:sldLayoutId id="2147483666" r:id="rId15"/>
    <p:sldLayoutId id="2147483780" r:id="rId16"/>
    <p:sldLayoutId id="2147483722" r:id="rId17"/>
    <p:sldLayoutId id="2147483682" r:id="rId18"/>
    <p:sldLayoutId id="2147483677" r:id="rId19"/>
    <p:sldLayoutId id="2147483801" r:id="rId20"/>
    <p:sldLayoutId id="2147483710" r:id="rId21"/>
    <p:sldLayoutId id="2147483806" r:id="rId22"/>
    <p:sldLayoutId id="2147483807" r:id="rId23"/>
    <p:sldLayoutId id="2147483683" r:id="rId24"/>
    <p:sldLayoutId id="2147483712" r:id="rId25"/>
    <p:sldLayoutId id="2147483799" r:id="rId26"/>
    <p:sldLayoutId id="2147483800" r:id="rId27"/>
    <p:sldLayoutId id="2147483805" r:id="rId28"/>
    <p:sldLayoutId id="2147483723" r:id="rId29"/>
    <p:sldLayoutId id="2147483759" r:id="rId30"/>
    <p:sldLayoutId id="2147483817" r:id="rId31"/>
    <p:sldLayoutId id="2147483818" r:id="rId32"/>
  </p:sldLayoutIdLs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544" userDrawn="1">
          <p15:clr>
            <a:srgbClr val="F26B43"/>
          </p15:clr>
        </p15:guide>
        <p15:guide id="3" pos="1248" userDrawn="1">
          <p15:clr>
            <a:srgbClr val="F26B43"/>
          </p15:clr>
        </p15:guide>
        <p15:guide id="4" pos="240" userDrawn="1">
          <p15:clr>
            <a:srgbClr val="F26B43"/>
          </p15:clr>
        </p15:guide>
        <p15:guide id="5" pos="5136" userDrawn="1">
          <p15:clr>
            <a:srgbClr val="F26B43"/>
          </p15:clr>
        </p15:guide>
        <p15:guide id="6" pos="6432" userDrawn="1">
          <p15:clr>
            <a:srgbClr val="F26B43"/>
          </p15:clr>
        </p15:guide>
        <p15:guide id="7" pos="7440" userDrawn="1">
          <p15:clr>
            <a:srgbClr val="F26B43"/>
          </p15:clr>
        </p15:guide>
        <p15:guide id="8"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1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1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WVvpCpDDui0"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9ECA1C-0072-4DFF-839F-4E90964B85B4}"/>
              </a:ext>
            </a:extLst>
          </p:cNvPr>
          <p:cNvSpPr>
            <a:spLocks noGrp="1"/>
          </p:cNvSpPr>
          <p:nvPr>
            <p:ph type="body" sz="quarter" idx="15"/>
          </p:nvPr>
        </p:nvSpPr>
        <p:spPr/>
        <p:txBody>
          <a:bodyPr/>
          <a:lstStyle/>
          <a:p>
            <a:r>
              <a:rPr lang="en-US" dirty="0"/>
              <a:t>Perth</a:t>
            </a:r>
          </a:p>
        </p:txBody>
      </p:sp>
      <p:sp>
        <p:nvSpPr>
          <p:cNvPr id="21" name="Text Placeholder 20">
            <a:extLst>
              <a:ext uri="{FF2B5EF4-FFF2-40B4-BE49-F238E27FC236}">
                <a16:creationId xmlns:a16="http://schemas.microsoft.com/office/drawing/2014/main" id="{5B6181E2-F5BA-4F5C-9CD9-C855713AB8E0}"/>
              </a:ext>
            </a:extLst>
          </p:cNvPr>
          <p:cNvSpPr>
            <a:spLocks noGrp="1"/>
          </p:cNvSpPr>
          <p:nvPr>
            <p:ph type="body" sz="quarter" idx="16"/>
          </p:nvPr>
        </p:nvSpPr>
        <p:spPr>
          <a:xfrm>
            <a:off x="289560" y="0"/>
            <a:ext cx="11612880" cy="2800509"/>
          </a:xfrm>
        </p:spPr>
        <p:txBody>
          <a:bodyPr/>
          <a:lstStyle/>
          <a:p>
            <a:pPr algn="ctr"/>
            <a:r>
              <a:rPr lang="en-US" dirty="0"/>
              <a:t>WA Education Summit</a:t>
            </a:r>
          </a:p>
          <a:p>
            <a:pPr algn="ctr"/>
            <a:r>
              <a:rPr lang="en-US" sz="6600" dirty="0"/>
              <a:t>AI &amp; Assessment</a:t>
            </a:r>
          </a:p>
        </p:txBody>
      </p:sp>
      <p:sp>
        <p:nvSpPr>
          <p:cNvPr id="7" name="Text Placeholder 6">
            <a:extLst>
              <a:ext uri="{FF2B5EF4-FFF2-40B4-BE49-F238E27FC236}">
                <a16:creationId xmlns:a16="http://schemas.microsoft.com/office/drawing/2014/main" id="{5A93EB87-2109-4167-B2E2-79DD8DCA1AE0}"/>
              </a:ext>
            </a:extLst>
          </p:cNvPr>
          <p:cNvSpPr>
            <a:spLocks noGrp="1"/>
          </p:cNvSpPr>
          <p:nvPr>
            <p:ph type="body" sz="quarter" idx="18"/>
          </p:nvPr>
        </p:nvSpPr>
        <p:spPr>
          <a:xfrm>
            <a:off x="249583" y="3944337"/>
            <a:ext cx="11612880" cy="363714"/>
          </a:xfrm>
        </p:spPr>
        <p:txBody>
          <a:bodyPr/>
          <a:lstStyle/>
          <a:p>
            <a:r>
              <a:rPr lang="en-US" dirty="0"/>
              <a:t>1 August -  2024</a:t>
            </a:r>
          </a:p>
        </p:txBody>
      </p:sp>
      <p:pic>
        <p:nvPicPr>
          <p:cNvPr id="2" name="Picture 1" descr="Shape&#10;&#10;Description automatically generated with medium confidence">
            <a:extLst>
              <a:ext uri="{FF2B5EF4-FFF2-40B4-BE49-F238E27FC236}">
                <a16:creationId xmlns:a16="http://schemas.microsoft.com/office/drawing/2014/main" id="{1D5ABB8B-88DE-DD26-A9DB-5F1D025A9711}"/>
              </a:ext>
            </a:extLst>
          </p:cNvPr>
          <p:cNvPicPr>
            <a:picLocks noChangeAspect="1"/>
          </p:cNvPicPr>
          <p:nvPr/>
        </p:nvPicPr>
        <p:blipFill rotWithShape="1">
          <a:blip r:embed="rId3"/>
          <a:srcRect l="-4368" t="-6674" r="1" b="-1"/>
          <a:stretch/>
        </p:blipFill>
        <p:spPr>
          <a:xfrm>
            <a:off x="135924" y="5819895"/>
            <a:ext cx="3354787" cy="784088"/>
          </a:xfrm>
          <a:prstGeom prst="rect">
            <a:avLst/>
          </a:prstGeom>
        </p:spPr>
      </p:pic>
      <p:pic>
        <p:nvPicPr>
          <p:cNvPr id="4" name="Picture 3" descr="A colorful design on a blue background&#10;&#10;Description automatically generated">
            <a:extLst>
              <a:ext uri="{FF2B5EF4-FFF2-40B4-BE49-F238E27FC236}">
                <a16:creationId xmlns:a16="http://schemas.microsoft.com/office/drawing/2014/main" id="{48237DA0-B832-FC10-F4B7-237EAA8C321E}"/>
              </a:ext>
            </a:extLst>
          </p:cNvPr>
          <p:cNvPicPr>
            <a:picLocks noChangeAspect="1"/>
          </p:cNvPicPr>
          <p:nvPr/>
        </p:nvPicPr>
        <p:blipFill>
          <a:blip r:embed="rId4"/>
          <a:stretch>
            <a:fillRect/>
          </a:stretch>
        </p:blipFill>
        <p:spPr>
          <a:xfrm>
            <a:off x="5873834" y="3304032"/>
            <a:ext cx="6318165" cy="3553968"/>
          </a:xfrm>
          <a:prstGeom prst="rect">
            <a:avLst/>
          </a:prstGeom>
        </p:spPr>
      </p:pic>
    </p:spTree>
    <p:extLst>
      <p:ext uri="{BB962C8B-B14F-4D97-AF65-F5344CB8AC3E}">
        <p14:creationId xmlns:p14="http://schemas.microsoft.com/office/powerpoint/2010/main" val="414478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AA534-7DB2-147E-9A1B-98728BFFE8BC}"/>
              </a:ext>
            </a:extLst>
          </p:cNvPr>
          <p:cNvSpPr>
            <a:spLocks noGrp="1"/>
          </p:cNvSpPr>
          <p:nvPr>
            <p:ph type="body" sz="quarter" idx="38"/>
          </p:nvPr>
        </p:nvSpPr>
        <p:spPr/>
        <p:txBody>
          <a:bodyPr/>
          <a:lstStyle/>
          <a:p>
            <a:r>
              <a:rPr lang="en-AU" dirty="0"/>
              <a:t>Side note discussion point:</a:t>
            </a:r>
          </a:p>
          <a:p>
            <a:endParaRPr lang="en-AU" dirty="0"/>
          </a:p>
          <a:p>
            <a:r>
              <a:rPr lang="en-AU" dirty="0"/>
              <a:t>-AI and cheating</a:t>
            </a:r>
          </a:p>
          <a:p>
            <a:endParaRPr lang="en-AU" dirty="0"/>
          </a:p>
          <a:p>
            <a:r>
              <a:rPr lang="en-AU" dirty="0"/>
              <a:t>-media hype</a:t>
            </a:r>
          </a:p>
          <a:p>
            <a:endParaRPr lang="en-AU" dirty="0"/>
          </a:p>
          <a:p>
            <a:r>
              <a:rPr lang="en-AU" dirty="0"/>
              <a:t>-Assessment pedagogy</a:t>
            </a:r>
          </a:p>
          <a:p>
            <a:endParaRPr lang="en-AU" dirty="0"/>
          </a:p>
          <a:p>
            <a:r>
              <a:rPr lang="en-AU" dirty="0"/>
              <a:t>-The MASSIVE risk is actually the danger of ‘AI GRIFTERS’</a:t>
            </a:r>
          </a:p>
        </p:txBody>
      </p:sp>
      <p:sp>
        <p:nvSpPr>
          <p:cNvPr id="3" name="Title 2">
            <a:extLst>
              <a:ext uri="{FF2B5EF4-FFF2-40B4-BE49-F238E27FC236}">
                <a16:creationId xmlns:a16="http://schemas.microsoft.com/office/drawing/2014/main" id="{86B52413-965B-895D-7D0A-F041DFCB8926}"/>
              </a:ext>
            </a:extLst>
          </p:cNvPr>
          <p:cNvSpPr>
            <a:spLocks noGrp="1"/>
          </p:cNvSpPr>
          <p:nvPr>
            <p:ph type="title"/>
          </p:nvPr>
        </p:nvSpPr>
        <p:spPr/>
        <p:txBody>
          <a:bodyPr/>
          <a:lstStyle/>
          <a:p>
            <a:r>
              <a:rPr lang="en-AU" dirty="0"/>
              <a:t>Is AI cheating???</a:t>
            </a:r>
          </a:p>
        </p:txBody>
      </p:sp>
      <p:pic>
        <p:nvPicPr>
          <p:cNvPr id="7" name="Picture 6">
            <a:extLst>
              <a:ext uri="{FF2B5EF4-FFF2-40B4-BE49-F238E27FC236}">
                <a16:creationId xmlns:a16="http://schemas.microsoft.com/office/drawing/2014/main" id="{7E6380B5-A187-92EE-8359-2AFCAD4B3E89}"/>
              </a:ext>
            </a:extLst>
          </p:cNvPr>
          <p:cNvPicPr>
            <a:picLocks noChangeAspect="1"/>
          </p:cNvPicPr>
          <p:nvPr/>
        </p:nvPicPr>
        <p:blipFill>
          <a:blip r:embed="rId2"/>
          <a:stretch>
            <a:fillRect/>
          </a:stretch>
        </p:blipFill>
        <p:spPr>
          <a:xfrm>
            <a:off x="6388706" y="397384"/>
            <a:ext cx="5504486" cy="3857845"/>
          </a:xfrm>
          <a:prstGeom prst="rect">
            <a:avLst/>
          </a:prstGeom>
        </p:spPr>
      </p:pic>
      <p:pic>
        <p:nvPicPr>
          <p:cNvPr id="9" name="Picture 8">
            <a:extLst>
              <a:ext uri="{FF2B5EF4-FFF2-40B4-BE49-F238E27FC236}">
                <a16:creationId xmlns:a16="http://schemas.microsoft.com/office/drawing/2014/main" id="{63D36B47-82F2-C063-58C0-19DFE2A9505B}"/>
              </a:ext>
            </a:extLst>
          </p:cNvPr>
          <p:cNvPicPr>
            <a:picLocks noChangeAspect="1"/>
          </p:cNvPicPr>
          <p:nvPr/>
        </p:nvPicPr>
        <p:blipFill>
          <a:blip r:embed="rId3"/>
          <a:stretch>
            <a:fillRect/>
          </a:stretch>
        </p:blipFill>
        <p:spPr>
          <a:xfrm>
            <a:off x="9700054" y="4298497"/>
            <a:ext cx="2307233" cy="2385776"/>
          </a:xfrm>
          <a:prstGeom prst="rect">
            <a:avLst/>
          </a:prstGeom>
        </p:spPr>
      </p:pic>
      <p:pic>
        <p:nvPicPr>
          <p:cNvPr id="11" name="Picture 10">
            <a:extLst>
              <a:ext uri="{FF2B5EF4-FFF2-40B4-BE49-F238E27FC236}">
                <a16:creationId xmlns:a16="http://schemas.microsoft.com/office/drawing/2014/main" id="{E104ECB1-D95E-D62C-ECDC-4FE00F0DE984}"/>
              </a:ext>
            </a:extLst>
          </p:cNvPr>
          <p:cNvPicPr>
            <a:picLocks noChangeAspect="1"/>
          </p:cNvPicPr>
          <p:nvPr/>
        </p:nvPicPr>
        <p:blipFill>
          <a:blip r:embed="rId4"/>
          <a:stretch>
            <a:fillRect/>
          </a:stretch>
        </p:blipFill>
        <p:spPr>
          <a:xfrm>
            <a:off x="6295597" y="4954782"/>
            <a:ext cx="3283119" cy="1073205"/>
          </a:xfrm>
          <a:prstGeom prst="rect">
            <a:avLst/>
          </a:prstGeom>
        </p:spPr>
      </p:pic>
    </p:spTree>
    <p:extLst>
      <p:ext uri="{BB962C8B-B14F-4D97-AF65-F5344CB8AC3E}">
        <p14:creationId xmlns:p14="http://schemas.microsoft.com/office/powerpoint/2010/main" val="78010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0"/>
          <p:cNvSpPr txBox="1"/>
          <p:nvPr/>
        </p:nvSpPr>
        <p:spPr>
          <a:xfrm>
            <a:off x="2783600" y="2649100"/>
            <a:ext cx="6624800" cy="1559489"/>
          </a:xfrm>
          <a:prstGeom prst="rect">
            <a:avLst/>
          </a:prstGeom>
          <a:noFill/>
          <a:ln>
            <a:noFill/>
          </a:ln>
        </p:spPr>
        <p:txBody>
          <a:bodyPr spcFirstLastPara="1" wrap="square" lIns="121900" tIns="121900" rIns="121900" bIns="121900" anchor="t" anchorCtr="0">
            <a:spAutoFit/>
          </a:bodyPr>
          <a:lstStyle/>
          <a:p>
            <a:pPr algn="ctr"/>
            <a:r>
              <a:rPr lang="en" sz="4267" dirty="0">
                <a:latin typeface="Nunito Sans ExtraBold"/>
                <a:ea typeface="Nunito Sans ExtraBold"/>
                <a:cs typeface="Nunito Sans ExtraBold"/>
                <a:sym typeface="Nunito Sans ExtraBold"/>
              </a:rPr>
              <a:t>What AI tools should I use?</a:t>
            </a:r>
            <a:endParaRPr sz="4267" dirty="0">
              <a:solidFill>
                <a:srgbClr val="000000"/>
              </a:solidFill>
              <a:latin typeface="Nunito Sans ExtraBold"/>
              <a:ea typeface="Nunito Sans ExtraBold"/>
              <a:cs typeface="Nunito Sans ExtraBold"/>
              <a:sym typeface="Nunito Sans ExtraBold"/>
            </a:endParaRPr>
          </a:p>
        </p:txBody>
      </p:sp>
    </p:spTree>
    <p:extLst>
      <p:ext uri="{BB962C8B-B14F-4D97-AF65-F5344CB8AC3E}">
        <p14:creationId xmlns:p14="http://schemas.microsoft.com/office/powerpoint/2010/main" val="106433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Picture 2" descr="A chart of different types of logos&#10;&#10;Description automatically generated with medium confidence">
            <a:extLst>
              <a:ext uri="{FF2B5EF4-FFF2-40B4-BE49-F238E27FC236}">
                <a16:creationId xmlns:a16="http://schemas.microsoft.com/office/drawing/2014/main" id="{78469BD3-6956-7F97-7F1A-1C738760687B}"/>
              </a:ext>
            </a:extLst>
          </p:cNvPr>
          <p:cNvPicPr>
            <a:picLocks noChangeAspect="1"/>
          </p:cNvPicPr>
          <p:nvPr/>
        </p:nvPicPr>
        <p:blipFill rotWithShape="1">
          <a:blip r:embed="rId3"/>
          <a:srcRect t="13333"/>
          <a:stretch/>
        </p:blipFill>
        <p:spPr>
          <a:xfrm>
            <a:off x="951290" y="457200"/>
            <a:ext cx="10289420" cy="5943600"/>
          </a:xfrm>
          <a:prstGeom prst="rect">
            <a:avLst/>
          </a:prstGeom>
        </p:spPr>
      </p:pic>
      <p:sp>
        <p:nvSpPr>
          <p:cNvPr id="4" name="TextBox 3">
            <a:extLst>
              <a:ext uri="{FF2B5EF4-FFF2-40B4-BE49-F238E27FC236}">
                <a16:creationId xmlns:a16="http://schemas.microsoft.com/office/drawing/2014/main" id="{BD5F3631-C39C-5B0E-AC59-EA52B35EF20A}"/>
              </a:ext>
            </a:extLst>
          </p:cNvPr>
          <p:cNvSpPr txBox="1"/>
          <p:nvPr/>
        </p:nvSpPr>
        <p:spPr>
          <a:xfrm>
            <a:off x="594360" y="6400800"/>
            <a:ext cx="10002738" cy="256224"/>
          </a:xfrm>
          <a:prstGeom prst="rect">
            <a:avLst/>
          </a:prstGeom>
          <a:noFill/>
        </p:spPr>
        <p:txBody>
          <a:bodyPr wrap="none" lIns="0" tIns="0" rIns="0" bIns="0" rtlCol="0">
            <a:spAutoFit/>
          </a:bodyPr>
          <a:lstStyle/>
          <a:p>
            <a:pPr algn="l">
              <a:lnSpc>
                <a:spcPct val="90000"/>
              </a:lnSpc>
              <a:spcBef>
                <a:spcPts val="1000"/>
              </a:spcBef>
            </a:pPr>
            <a:r>
              <a:rPr lang="en-AU" dirty="0"/>
              <a:t>Source: https://www.avaus.com/news/the-ai-marketing-landscape-is-growing-at-the-speed-of-light/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3"/>
          <p:cNvSpPr txBox="1"/>
          <p:nvPr/>
        </p:nvSpPr>
        <p:spPr>
          <a:xfrm>
            <a:off x="512100" y="282467"/>
            <a:ext cx="11167800" cy="656614"/>
          </a:xfrm>
          <a:prstGeom prst="rect">
            <a:avLst/>
          </a:prstGeom>
          <a:noFill/>
          <a:ln>
            <a:noFill/>
          </a:ln>
        </p:spPr>
        <p:txBody>
          <a:bodyPr spcFirstLastPara="1" wrap="square" lIns="121900" tIns="121900" rIns="121900" bIns="121900" anchor="t" anchorCtr="0">
            <a:spAutoFit/>
          </a:bodyPr>
          <a:lstStyle/>
          <a:p>
            <a:pPr algn="ctr"/>
            <a:r>
              <a:rPr lang="en" sz="2667">
                <a:latin typeface="Nunito Sans ExtraBold"/>
                <a:ea typeface="Nunito Sans ExtraBold"/>
                <a:cs typeface="Nunito Sans ExtraBold"/>
                <a:sym typeface="Nunito Sans ExtraBold"/>
              </a:rPr>
              <a:t>Navigating the Gartner Hype Cycle Strategically</a:t>
            </a:r>
            <a:endParaRPr sz="2667">
              <a:solidFill>
                <a:srgbClr val="000000"/>
              </a:solidFill>
              <a:latin typeface="Nunito Sans ExtraBold"/>
              <a:ea typeface="Nunito Sans ExtraBold"/>
              <a:cs typeface="Nunito Sans ExtraBold"/>
              <a:sym typeface="Nunito Sans ExtraBold"/>
            </a:endParaRPr>
          </a:p>
        </p:txBody>
      </p:sp>
      <p:pic>
        <p:nvPicPr>
          <p:cNvPr id="153" name="Google Shape;153;p23"/>
          <p:cNvPicPr preferRelativeResize="0"/>
          <p:nvPr/>
        </p:nvPicPr>
        <p:blipFill rotWithShape="1">
          <a:blip r:embed="rId3">
            <a:alphaModFix/>
          </a:blip>
          <a:srcRect l="19733" t="8492" r="19733" b="30974"/>
          <a:stretch/>
        </p:blipFill>
        <p:spPr>
          <a:xfrm flipH="1">
            <a:off x="8795533" y="3467641"/>
            <a:ext cx="2884400" cy="2884400"/>
          </a:xfrm>
          <a:prstGeom prst="ellipse">
            <a:avLst/>
          </a:prstGeom>
          <a:noFill/>
          <a:ln>
            <a:noFill/>
          </a:ln>
        </p:spPr>
      </p:pic>
      <p:grpSp>
        <p:nvGrpSpPr>
          <p:cNvPr id="154" name="Google Shape;154;p23"/>
          <p:cNvGrpSpPr/>
          <p:nvPr/>
        </p:nvGrpSpPr>
        <p:grpSpPr>
          <a:xfrm>
            <a:off x="82967" y="670817"/>
            <a:ext cx="9638917" cy="5761183"/>
            <a:chOff x="124450" y="1006225"/>
            <a:chExt cx="14458375" cy="8641775"/>
          </a:xfrm>
        </p:grpSpPr>
        <p:pic>
          <p:nvPicPr>
            <p:cNvPr id="155" name="Google Shape;155;p23"/>
            <p:cNvPicPr preferRelativeResize="0"/>
            <p:nvPr/>
          </p:nvPicPr>
          <p:blipFill>
            <a:blip r:embed="rId4">
              <a:alphaModFix/>
            </a:blip>
            <a:stretch>
              <a:fillRect/>
            </a:stretch>
          </p:blipFill>
          <p:spPr>
            <a:xfrm>
              <a:off x="1427150" y="1683315"/>
              <a:ext cx="12506834" cy="7964685"/>
            </a:xfrm>
            <a:prstGeom prst="rect">
              <a:avLst/>
            </a:prstGeom>
            <a:noFill/>
            <a:ln>
              <a:noFill/>
            </a:ln>
          </p:spPr>
        </p:pic>
        <p:pic>
          <p:nvPicPr>
            <p:cNvPr id="156" name="Google Shape;156;p23"/>
            <p:cNvPicPr preferRelativeResize="0"/>
            <p:nvPr/>
          </p:nvPicPr>
          <p:blipFill>
            <a:blip r:embed="rId5">
              <a:alphaModFix/>
            </a:blip>
            <a:stretch>
              <a:fillRect/>
            </a:stretch>
          </p:blipFill>
          <p:spPr>
            <a:xfrm rot="-2000096">
              <a:off x="1891347" y="1720312"/>
              <a:ext cx="1634248" cy="1673003"/>
            </a:xfrm>
            <a:prstGeom prst="rect">
              <a:avLst/>
            </a:prstGeom>
            <a:noFill/>
            <a:ln>
              <a:noFill/>
            </a:ln>
          </p:spPr>
        </p:pic>
        <p:sp>
          <p:nvSpPr>
            <p:cNvPr id="157" name="Google Shape;157;p23"/>
            <p:cNvSpPr txBox="1"/>
            <p:nvPr/>
          </p:nvSpPr>
          <p:spPr>
            <a:xfrm>
              <a:off x="11582825" y="8740024"/>
              <a:ext cx="3000000" cy="676983"/>
            </a:xfrm>
            <a:prstGeom prst="rect">
              <a:avLst/>
            </a:prstGeom>
            <a:noFill/>
            <a:ln>
              <a:noFill/>
            </a:ln>
          </p:spPr>
          <p:txBody>
            <a:bodyPr spcFirstLastPara="1" wrap="square" lIns="60950" tIns="60950" rIns="60950" bIns="60950" anchor="t" anchorCtr="0">
              <a:spAutoFit/>
            </a:bodyPr>
            <a:lstStyle/>
            <a:p>
              <a:pPr algn="ctr"/>
              <a:r>
                <a:rPr lang="en" sz="2133">
                  <a:solidFill>
                    <a:srgbClr val="26C7D9"/>
                  </a:solidFill>
                  <a:latin typeface="Nunito Sans ExtraBold"/>
                  <a:ea typeface="Nunito Sans ExtraBold"/>
                  <a:cs typeface="Nunito Sans ExtraBold"/>
                  <a:sym typeface="Nunito Sans ExtraBold"/>
                </a:rPr>
                <a:t>Time</a:t>
              </a:r>
              <a:endParaRPr sz="2133">
                <a:solidFill>
                  <a:srgbClr val="26C7D9"/>
                </a:solidFill>
              </a:endParaRPr>
            </a:p>
          </p:txBody>
        </p:sp>
        <p:sp>
          <p:nvSpPr>
            <p:cNvPr id="158" name="Google Shape;158;p23"/>
            <p:cNvSpPr txBox="1"/>
            <p:nvPr/>
          </p:nvSpPr>
          <p:spPr>
            <a:xfrm>
              <a:off x="124450" y="1006225"/>
              <a:ext cx="3000000" cy="676983"/>
            </a:xfrm>
            <a:prstGeom prst="rect">
              <a:avLst/>
            </a:prstGeom>
            <a:noFill/>
            <a:ln>
              <a:noFill/>
            </a:ln>
          </p:spPr>
          <p:txBody>
            <a:bodyPr spcFirstLastPara="1" wrap="square" lIns="60950" tIns="60950" rIns="60950" bIns="60950" anchor="t" anchorCtr="0">
              <a:spAutoFit/>
            </a:bodyPr>
            <a:lstStyle/>
            <a:p>
              <a:pPr algn="ctr"/>
              <a:r>
                <a:rPr lang="en" sz="2133">
                  <a:solidFill>
                    <a:srgbClr val="26C7D9"/>
                  </a:solidFill>
                  <a:latin typeface="Nunito Sans ExtraBold"/>
                  <a:ea typeface="Nunito Sans ExtraBold"/>
                  <a:cs typeface="Nunito Sans ExtraBold"/>
                  <a:sym typeface="Nunito Sans ExtraBold"/>
                </a:rPr>
                <a:t>Visibility</a:t>
              </a:r>
              <a:endParaRPr sz="2133">
                <a:solidFill>
                  <a:srgbClr val="26C7D9"/>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p:nvPr/>
        </p:nvSpPr>
        <p:spPr>
          <a:xfrm>
            <a:off x="373600" y="520039"/>
            <a:ext cx="5598800" cy="2215951"/>
          </a:xfrm>
          <a:prstGeom prst="rect">
            <a:avLst/>
          </a:prstGeom>
          <a:noFill/>
          <a:ln>
            <a:noFill/>
          </a:ln>
        </p:spPr>
        <p:txBody>
          <a:bodyPr spcFirstLastPara="1" wrap="square" lIns="121900" tIns="121900" rIns="121900" bIns="121900" anchor="t" anchorCtr="0">
            <a:spAutoFit/>
          </a:bodyPr>
          <a:lstStyle/>
          <a:p>
            <a:r>
              <a:rPr lang="en" sz="3200" dirty="0">
                <a:latin typeface="Nunito Sans ExtraBold"/>
                <a:ea typeface="Nunito Sans ExtraBold"/>
                <a:cs typeface="Nunito Sans ExtraBold"/>
                <a:sym typeface="Nunito Sans ExtraBold"/>
              </a:rPr>
              <a:t>Between Scylla and Charybdis—</a:t>
            </a:r>
            <a:br>
              <a:rPr lang="en" sz="3200" dirty="0">
                <a:latin typeface="Nunito Sans ExtraBold"/>
                <a:ea typeface="Nunito Sans ExtraBold"/>
                <a:cs typeface="Nunito Sans ExtraBold"/>
                <a:sym typeface="Nunito Sans ExtraBold"/>
              </a:rPr>
            </a:br>
            <a:r>
              <a:rPr lang="en" sz="3200" dirty="0">
                <a:latin typeface="Nunito Sans ExtraBold"/>
                <a:ea typeface="Nunito Sans ExtraBold"/>
                <a:cs typeface="Nunito Sans ExtraBold"/>
                <a:sym typeface="Nunito Sans ExtraBold"/>
              </a:rPr>
              <a:t>Rethinking Assessment with the PRISM Method</a:t>
            </a:r>
            <a:endParaRPr sz="3200" dirty="0">
              <a:latin typeface="Nunito Sans ExtraBold"/>
              <a:ea typeface="Nunito Sans ExtraBold"/>
              <a:cs typeface="Nunito Sans ExtraBold"/>
              <a:sym typeface="Nunito Sans ExtraBold"/>
            </a:endParaRPr>
          </a:p>
        </p:txBody>
      </p:sp>
      <p:sp>
        <p:nvSpPr>
          <p:cNvPr id="204" name="Google Shape;204;p28"/>
          <p:cNvSpPr txBox="1"/>
          <p:nvPr/>
        </p:nvSpPr>
        <p:spPr>
          <a:xfrm>
            <a:off x="489555" y="3429000"/>
            <a:ext cx="5730000" cy="1994352"/>
          </a:xfrm>
          <a:prstGeom prst="rect">
            <a:avLst/>
          </a:prstGeom>
          <a:noFill/>
          <a:ln>
            <a:noFill/>
          </a:ln>
        </p:spPr>
        <p:txBody>
          <a:bodyPr spcFirstLastPara="1" wrap="square" lIns="121900" tIns="121900" rIns="121900" bIns="121900" anchor="t" anchorCtr="0">
            <a:spAutoFit/>
          </a:bodyPr>
          <a:lstStyle/>
          <a:p>
            <a:pPr>
              <a:lnSpc>
                <a:spcPct val="115000"/>
              </a:lnSpc>
              <a:spcBef>
                <a:spcPts val="800"/>
              </a:spcBef>
              <a:spcAft>
                <a:spcPts val="800"/>
              </a:spcAft>
            </a:pPr>
            <a:r>
              <a:rPr lang="en-AU" sz="1600" dirty="0">
                <a:solidFill>
                  <a:schemeClr val="dk1"/>
                </a:solidFill>
                <a:latin typeface="Nunito Sans"/>
                <a:ea typeface="Nunito Sans"/>
                <a:cs typeface="Nunito Sans"/>
                <a:sym typeface="Nunito Sans"/>
              </a:rPr>
              <a:t>Why do we assess?</a:t>
            </a:r>
          </a:p>
          <a:p>
            <a:pPr>
              <a:lnSpc>
                <a:spcPct val="115000"/>
              </a:lnSpc>
              <a:spcBef>
                <a:spcPts val="800"/>
              </a:spcBef>
              <a:spcAft>
                <a:spcPts val="800"/>
              </a:spcAft>
            </a:pPr>
            <a:r>
              <a:rPr lang="en" sz="1600" dirty="0">
                <a:solidFill>
                  <a:schemeClr val="dk1"/>
                </a:solidFill>
                <a:latin typeface="Nunito Sans"/>
                <a:ea typeface="Nunito Sans"/>
                <a:cs typeface="Nunito Sans"/>
                <a:sym typeface="Nunito Sans"/>
              </a:rPr>
              <a:t>How can we navigate the challenges of modern assessment?</a:t>
            </a:r>
          </a:p>
          <a:p>
            <a:pPr>
              <a:lnSpc>
                <a:spcPct val="115000"/>
              </a:lnSpc>
              <a:spcBef>
                <a:spcPts val="800"/>
              </a:spcBef>
              <a:spcAft>
                <a:spcPts val="800"/>
              </a:spcAft>
            </a:pPr>
            <a:endParaRPr lang="en" sz="1600" dirty="0">
              <a:solidFill>
                <a:schemeClr val="dk1"/>
              </a:solidFill>
              <a:latin typeface="Nunito Sans"/>
              <a:ea typeface="Nunito Sans"/>
              <a:cs typeface="Nunito Sans"/>
              <a:sym typeface="Nunito Sans"/>
            </a:endParaRPr>
          </a:p>
        </p:txBody>
      </p:sp>
      <p:sp>
        <p:nvSpPr>
          <p:cNvPr id="205" name="Google Shape;205;p28"/>
          <p:cNvSpPr/>
          <p:nvPr/>
        </p:nvSpPr>
        <p:spPr>
          <a:xfrm>
            <a:off x="6219567" y="0"/>
            <a:ext cx="5972400" cy="6878800"/>
          </a:xfrm>
          <a:prstGeom prst="rect">
            <a:avLst/>
          </a:prstGeom>
          <a:solidFill>
            <a:srgbClr val="F3F3F3"/>
          </a:solidFill>
          <a:ln>
            <a:noFill/>
          </a:ln>
        </p:spPr>
        <p:txBody>
          <a:bodyPr spcFirstLastPara="1" wrap="square" lIns="121900" tIns="121900" rIns="121900" bIns="121900" anchor="ctr" anchorCtr="0">
            <a:noAutofit/>
          </a:bodyPr>
          <a:lstStyle/>
          <a:p>
            <a:pPr algn="ctr"/>
            <a:r>
              <a:rPr lang="en" sz="1867" i="1">
                <a:latin typeface="Nunito Sans Medium"/>
                <a:ea typeface="Nunito Sans Medium"/>
                <a:cs typeface="Nunito Sans Medium"/>
                <a:sym typeface="Nunito Sans Medium"/>
              </a:rPr>
              <a:t>Image or Graphic</a:t>
            </a:r>
            <a:endParaRPr sz="1867" i="1">
              <a:latin typeface="Nunito Sans Medium"/>
              <a:ea typeface="Nunito Sans Medium"/>
              <a:cs typeface="Nunito Sans Medium"/>
              <a:sym typeface="Nunito Sans Medium"/>
            </a:endParaRPr>
          </a:p>
        </p:txBody>
      </p:sp>
      <p:pic>
        <p:nvPicPr>
          <p:cNvPr id="207" name="Google Shape;207;p28"/>
          <p:cNvPicPr preferRelativeResize="0"/>
          <p:nvPr/>
        </p:nvPicPr>
        <p:blipFill>
          <a:blip r:embed="rId3">
            <a:alphaModFix/>
          </a:blip>
          <a:stretch>
            <a:fillRect/>
          </a:stretch>
        </p:blipFill>
        <p:spPr>
          <a:xfrm>
            <a:off x="6219559" y="1"/>
            <a:ext cx="6878799" cy="6878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3" name="Google Shape;213;p29"/>
          <p:cNvPicPr preferRelativeResize="0"/>
          <p:nvPr/>
        </p:nvPicPr>
        <p:blipFill>
          <a:blip r:embed="rId3">
            <a:alphaModFix/>
          </a:blip>
          <a:stretch>
            <a:fillRect/>
          </a:stretch>
        </p:blipFill>
        <p:spPr>
          <a:xfrm>
            <a:off x="7341021" y="-1"/>
            <a:ext cx="4850979" cy="6857999"/>
          </a:xfrm>
          <a:prstGeom prst="rect">
            <a:avLst/>
          </a:prstGeom>
          <a:noFill/>
          <a:ln>
            <a:noFill/>
          </a:ln>
        </p:spPr>
      </p:pic>
      <p:pic>
        <p:nvPicPr>
          <p:cNvPr id="214" name="Google Shape;214;p29"/>
          <p:cNvPicPr preferRelativeResize="0"/>
          <p:nvPr/>
        </p:nvPicPr>
        <p:blipFill>
          <a:blip r:embed="rId4">
            <a:alphaModFix/>
          </a:blip>
          <a:stretch>
            <a:fillRect/>
          </a:stretch>
        </p:blipFill>
        <p:spPr>
          <a:xfrm>
            <a:off x="516400" y="512067"/>
            <a:ext cx="6401333" cy="1909367"/>
          </a:xfrm>
          <a:prstGeom prst="rect">
            <a:avLst/>
          </a:prstGeom>
          <a:noFill/>
          <a:ln>
            <a:noFill/>
          </a:ln>
        </p:spPr>
      </p:pic>
      <p:pic>
        <p:nvPicPr>
          <p:cNvPr id="215" name="Google Shape;215;p29"/>
          <p:cNvPicPr preferRelativeResize="0"/>
          <p:nvPr/>
        </p:nvPicPr>
        <p:blipFill>
          <a:blip r:embed="rId5">
            <a:alphaModFix/>
          </a:blip>
          <a:stretch>
            <a:fillRect/>
          </a:stretch>
        </p:blipFill>
        <p:spPr>
          <a:xfrm>
            <a:off x="2329922" y="2741267"/>
            <a:ext cx="2774299" cy="2774299"/>
          </a:xfrm>
          <a:prstGeom prst="rect">
            <a:avLst/>
          </a:prstGeom>
          <a:noFill/>
          <a:ln>
            <a:noFill/>
          </a:ln>
        </p:spPr>
      </p:pic>
      <p:sp>
        <p:nvSpPr>
          <p:cNvPr id="216" name="Google Shape;216;p29"/>
          <p:cNvSpPr txBox="1"/>
          <p:nvPr/>
        </p:nvSpPr>
        <p:spPr>
          <a:xfrm>
            <a:off x="2602563" y="5413963"/>
            <a:ext cx="2229000" cy="45132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PRISM</a:t>
            </a:r>
            <a:endParaRPr sz="2133"/>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0"/>
          <p:cNvPicPr preferRelativeResize="0"/>
          <p:nvPr/>
        </p:nvPicPr>
        <p:blipFill>
          <a:blip r:embed="rId3">
            <a:alphaModFix/>
          </a:blip>
          <a:stretch>
            <a:fillRect/>
          </a:stretch>
        </p:blipFill>
        <p:spPr>
          <a:xfrm>
            <a:off x="407639" y="2422317"/>
            <a:ext cx="2774299" cy="2774299"/>
          </a:xfrm>
          <a:prstGeom prst="rect">
            <a:avLst/>
          </a:prstGeom>
          <a:noFill/>
          <a:ln>
            <a:noFill/>
          </a:ln>
        </p:spPr>
      </p:pic>
      <p:sp>
        <p:nvSpPr>
          <p:cNvPr id="222" name="Google Shape;222;p30"/>
          <p:cNvSpPr txBox="1"/>
          <p:nvPr/>
        </p:nvSpPr>
        <p:spPr>
          <a:xfrm>
            <a:off x="680280" y="5095013"/>
            <a:ext cx="2229000" cy="45132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PRISM</a:t>
            </a:r>
            <a:endParaRPr sz="2133"/>
          </a:p>
        </p:txBody>
      </p:sp>
      <p:pic>
        <p:nvPicPr>
          <p:cNvPr id="224" name="Google Shape;224;p30"/>
          <p:cNvPicPr preferRelativeResize="0"/>
          <p:nvPr/>
        </p:nvPicPr>
        <p:blipFill>
          <a:blip r:embed="rId4">
            <a:alphaModFix/>
          </a:blip>
          <a:stretch>
            <a:fillRect/>
          </a:stretch>
        </p:blipFill>
        <p:spPr>
          <a:xfrm>
            <a:off x="3423933" y="2549767"/>
            <a:ext cx="8256007" cy="3802267"/>
          </a:xfrm>
          <a:prstGeom prst="rect">
            <a:avLst/>
          </a:prstGeom>
          <a:noFill/>
          <a:ln>
            <a:noFill/>
          </a:ln>
        </p:spPr>
      </p:pic>
      <p:pic>
        <p:nvPicPr>
          <p:cNvPr id="225" name="Google Shape;225;p30"/>
          <p:cNvPicPr preferRelativeResize="0"/>
          <p:nvPr/>
        </p:nvPicPr>
        <p:blipFill>
          <a:blip r:embed="rId5">
            <a:alphaModFix/>
          </a:blip>
          <a:stretch>
            <a:fillRect/>
          </a:stretch>
        </p:blipFill>
        <p:spPr>
          <a:xfrm>
            <a:off x="516400" y="512067"/>
            <a:ext cx="4899147" cy="1461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a:blip r:embed="rId3">
            <a:alphaModFix/>
          </a:blip>
          <a:stretch>
            <a:fillRect/>
          </a:stretch>
        </p:blipFill>
        <p:spPr>
          <a:xfrm>
            <a:off x="9007239" y="3373301"/>
            <a:ext cx="2774299" cy="2774299"/>
          </a:xfrm>
          <a:prstGeom prst="rect">
            <a:avLst/>
          </a:prstGeom>
          <a:noFill/>
          <a:ln>
            <a:noFill/>
          </a:ln>
        </p:spPr>
      </p:pic>
      <p:sp>
        <p:nvSpPr>
          <p:cNvPr id="231" name="Google Shape;231;p31"/>
          <p:cNvSpPr/>
          <p:nvPr/>
        </p:nvSpPr>
        <p:spPr>
          <a:xfrm>
            <a:off x="518160" y="528317"/>
            <a:ext cx="11161800" cy="2932600"/>
          </a:xfrm>
          <a:prstGeom prst="rect">
            <a:avLst/>
          </a:prstGeom>
          <a:solidFill>
            <a:srgbClr val="F2F2F2"/>
          </a:solidFill>
          <a:ln w="9525" cap="flat" cmpd="sng">
            <a:solidFill>
              <a:srgbClr val="F2F2F2"/>
            </a:solidFill>
            <a:prstDash val="solid"/>
            <a:round/>
            <a:headEnd type="none" w="sm" len="sm"/>
            <a:tailEnd type="none" w="sm" len="sm"/>
          </a:ln>
        </p:spPr>
        <p:txBody>
          <a:bodyPr spcFirstLastPara="1" wrap="square" lIns="60950" tIns="60950" rIns="60950" bIns="60950" anchor="ctr" anchorCtr="0">
            <a:noAutofit/>
          </a:bodyPr>
          <a:lstStyle/>
          <a:p>
            <a:pPr algn="ctr"/>
            <a:endParaRPr sz="1200"/>
          </a:p>
        </p:txBody>
      </p:sp>
      <p:pic>
        <p:nvPicPr>
          <p:cNvPr id="233" name="Google Shape;233;p31"/>
          <p:cNvPicPr preferRelativeResize="0"/>
          <p:nvPr/>
        </p:nvPicPr>
        <p:blipFill>
          <a:blip r:embed="rId4">
            <a:alphaModFix/>
          </a:blip>
          <a:stretch>
            <a:fillRect/>
          </a:stretch>
        </p:blipFill>
        <p:spPr>
          <a:xfrm>
            <a:off x="516400" y="512067"/>
            <a:ext cx="11163533" cy="2431024"/>
          </a:xfrm>
          <a:prstGeom prst="rect">
            <a:avLst/>
          </a:prstGeom>
          <a:noFill/>
          <a:ln>
            <a:noFill/>
          </a:ln>
        </p:spPr>
      </p:pic>
      <p:pic>
        <p:nvPicPr>
          <p:cNvPr id="234" name="Google Shape;234;p31"/>
          <p:cNvPicPr preferRelativeResize="0"/>
          <p:nvPr/>
        </p:nvPicPr>
        <p:blipFill>
          <a:blip r:embed="rId5">
            <a:alphaModFix/>
          </a:blip>
          <a:stretch>
            <a:fillRect/>
          </a:stretch>
        </p:blipFill>
        <p:spPr>
          <a:xfrm>
            <a:off x="516400" y="3460867"/>
            <a:ext cx="4899147" cy="1461300"/>
          </a:xfrm>
          <a:prstGeom prst="rect">
            <a:avLst/>
          </a:prstGeom>
          <a:noFill/>
          <a:ln>
            <a:noFill/>
          </a:ln>
        </p:spPr>
      </p:pic>
      <p:sp>
        <p:nvSpPr>
          <p:cNvPr id="235" name="Google Shape;235;p31"/>
          <p:cNvSpPr txBox="1"/>
          <p:nvPr/>
        </p:nvSpPr>
        <p:spPr>
          <a:xfrm>
            <a:off x="9279880" y="6045996"/>
            <a:ext cx="2229000" cy="45132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PRISM</a:t>
            </a:r>
            <a:endParaRPr sz="2133"/>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32"/>
          <p:cNvPicPr preferRelativeResize="0"/>
          <p:nvPr/>
        </p:nvPicPr>
        <p:blipFill>
          <a:blip r:embed="rId3">
            <a:alphaModFix/>
          </a:blip>
          <a:stretch>
            <a:fillRect/>
          </a:stretch>
        </p:blipFill>
        <p:spPr>
          <a:xfrm>
            <a:off x="9007239" y="3373301"/>
            <a:ext cx="2774299" cy="2774299"/>
          </a:xfrm>
          <a:prstGeom prst="rect">
            <a:avLst/>
          </a:prstGeom>
          <a:noFill/>
          <a:ln>
            <a:noFill/>
          </a:ln>
        </p:spPr>
      </p:pic>
      <p:sp>
        <p:nvSpPr>
          <p:cNvPr id="242" name="Google Shape;242;p32"/>
          <p:cNvSpPr/>
          <p:nvPr/>
        </p:nvSpPr>
        <p:spPr>
          <a:xfrm>
            <a:off x="518160" y="528317"/>
            <a:ext cx="11161800" cy="293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0950" tIns="60950" rIns="60950" bIns="60950" anchor="ctr" anchorCtr="0">
            <a:noAutofit/>
          </a:bodyPr>
          <a:lstStyle/>
          <a:p>
            <a:pPr algn="ctr"/>
            <a:endParaRPr sz="1200"/>
          </a:p>
        </p:txBody>
      </p:sp>
      <p:pic>
        <p:nvPicPr>
          <p:cNvPr id="243" name="Google Shape;243;p32"/>
          <p:cNvPicPr preferRelativeResize="0"/>
          <p:nvPr/>
        </p:nvPicPr>
        <p:blipFill>
          <a:blip r:embed="rId4">
            <a:alphaModFix/>
          </a:blip>
          <a:stretch>
            <a:fillRect/>
          </a:stretch>
        </p:blipFill>
        <p:spPr>
          <a:xfrm>
            <a:off x="516400" y="3460867"/>
            <a:ext cx="4899147" cy="1461300"/>
          </a:xfrm>
          <a:prstGeom prst="rect">
            <a:avLst/>
          </a:prstGeom>
          <a:noFill/>
          <a:ln>
            <a:noFill/>
          </a:ln>
        </p:spPr>
      </p:pic>
      <p:sp>
        <p:nvSpPr>
          <p:cNvPr id="244" name="Google Shape;244;p32"/>
          <p:cNvSpPr txBox="1"/>
          <p:nvPr/>
        </p:nvSpPr>
        <p:spPr>
          <a:xfrm>
            <a:off x="9279880" y="6045996"/>
            <a:ext cx="2229000" cy="45132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PRISM</a:t>
            </a:r>
            <a:endParaRPr sz="2133"/>
          </a:p>
        </p:txBody>
      </p:sp>
      <p:pic>
        <p:nvPicPr>
          <p:cNvPr id="245" name="Google Shape;245;p32"/>
          <p:cNvPicPr preferRelativeResize="0"/>
          <p:nvPr/>
        </p:nvPicPr>
        <p:blipFill>
          <a:blip r:embed="rId5">
            <a:alphaModFix/>
          </a:blip>
          <a:stretch>
            <a:fillRect/>
          </a:stretch>
        </p:blipFill>
        <p:spPr>
          <a:xfrm>
            <a:off x="512068" y="512067"/>
            <a:ext cx="5156097" cy="2932600"/>
          </a:xfrm>
          <a:prstGeom prst="rect">
            <a:avLst/>
          </a:prstGeom>
          <a:noFill/>
          <a:ln>
            <a:noFill/>
          </a:ln>
        </p:spPr>
      </p:pic>
      <p:pic>
        <p:nvPicPr>
          <p:cNvPr id="246" name="Google Shape;246;p32"/>
          <p:cNvPicPr preferRelativeResize="0"/>
          <p:nvPr/>
        </p:nvPicPr>
        <p:blipFill>
          <a:blip r:embed="rId6">
            <a:alphaModFix/>
          </a:blip>
          <a:stretch>
            <a:fillRect/>
          </a:stretch>
        </p:blipFill>
        <p:spPr>
          <a:xfrm>
            <a:off x="8228790" y="537734"/>
            <a:ext cx="3451150" cy="29137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p:nvPr/>
        </p:nvSpPr>
        <p:spPr>
          <a:xfrm>
            <a:off x="373600" y="3486783"/>
            <a:ext cx="5730000" cy="1017674"/>
          </a:xfrm>
          <a:prstGeom prst="rect">
            <a:avLst/>
          </a:prstGeom>
          <a:noFill/>
          <a:ln>
            <a:noFill/>
          </a:ln>
        </p:spPr>
        <p:txBody>
          <a:bodyPr spcFirstLastPara="1" wrap="square" lIns="121900" tIns="121900" rIns="121900" bIns="121900" anchor="t" anchorCtr="0">
            <a:spAutoFit/>
          </a:bodyPr>
          <a:lstStyle/>
          <a:p>
            <a:pPr>
              <a:lnSpc>
                <a:spcPct val="115000"/>
              </a:lnSpc>
              <a:spcBef>
                <a:spcPts val="800"/>
              </a:spcBef>
              <a:spcAft>
                <a:spcPts val="800"/>
              </a:spcAft>
            </a:pPr>
            <a:r>
              <a:rPr lang="en" sz="1600">
                <a:solidFill>
                  <a:schemeClr val="dk1"/>
                </a:solidFill>
                <a:latin typeface="Nunito Sans"/>
                <a:ea typeface="Nunito Sans"/>
                <a:cs typeface="Nunito Sans"/>
                <a:sym typeface="Nunito Sans"/>
              </a:rPr>
              <a:t>What are some practical AI-enabled edtech tools that are available now to achieve educational success?</a:t>
            </a:r>
            <a:endParaRPr sz="1600">
              <a:solidFill>
                <a:schemeClr val="dk1"/>
              </a:solidFill>
              <a:latin typeface="Nunito Sans"/>
              <a:ea typeface="Nunito Sans"/>
              <a:cs typeface="Nunito Sans"/>
              <a:sym typeface="Nunito Sans"/>
            </a:endParaRPr>
          </a:p>
        </p:txBody>
      </p:sp>
      <p:sp>
        <p:nvSpPr>
          <p:cNvPr id="334" name="Google Shape;334;p43"/>
          <p:cNvSpPr txBox="1"/>
          <p:nvPr/>
        </p:nvSpPr>
        <p:spPr>
          <a:xfrm>
            <a:off x="373601" y="1829683"/>
            <a:ext cx="5598800" cy="1231066"/>
          </a:xfrm>
          <a:prstGeom prst="rect">
            <a:avLst/>
          </a:prstGeom>
          <a:noFill/>
          <a:ln>
            <a:noFill/>
          </a:ln>
        </p:spPr>
        <p:txBody>
          <a:bodyPr spcFirstLastPara="1" wrap="square" lIns="121900" tIns="121900" rIns="121900" bIns="121900" anchor="t" anchorCtr="0">
            <a:spAutoFit/>
          </a:bodyPr>
          <a:lstStyle/>
          <a:p>
            <a:r>
              <a:rPr lang="en" sz="3200" dirty="0">
                <a:latin typeface="Nunito Sans ExtraBold"/>
                <a:ea typeface="Nunito Sans ExtraBold"/>
                <a:cs typeface="Nunito Sans ExtraBold"/>
                <a:sym typeface="Nunito Sans ExtraBold"/>
              </a:rPr>
              <a:t>Harnessing tools for classroom success</a:t>
            </a:r>
            <a:endParaRPr sz="3200" dirty="0">
              <a:latin typeface="Nunito Sans ExtraBold"/>
              <a:ea typeface="Nunito Sans ExtraBold"/>
              <a:cs typeface="Nunito Sans ExtraBold"/>
              <a:sym typeface="Nunito Sans ExtraBold"/>
            </a:endParaRPr>
          </a:p>
        </p:txBody>
      </p:sp>
      <p:sp>
        <p:nvSpPr>
          <p:cNvPr id="335" name="Google Shape;335;p43"/>
          <p:cNvSpPr/>
          <p:nvPr/>
        </p:nvSpPr>
        <p:spPr>
          <a:xfrm>
            <a:off x="6219567" y="0"/>
            <a:ext cx="5972400" cy="6878800"/>
          </a:xfrm>
          <a:prstGeom prst="rect">
            <a:avLst/>
          </a:prstGeom>
          <a:solidFill>
            <a:srgbClr val="F3F3F3"/>
          </a:solidFill>
          <a:ln>
            <a:noFill/>
          </a:ln>
        </p:spPr>
        <p:txBody>
          <a:bodyPr spcFirstLastPara="1" wrap="square" lIns="121900" tIns="121900" rIns="121900" bIns="121900" anchor="ctr" anchorCtr="0">
            <a:noAutofit/>
          </a:bodyPr>
          <a:lstStyle/>
          <a:p>
            <a:pPr algn="ctr"/>
            <a:r>
              <a:rPr lang="en" sz="1867" i="1">
                <a:latin typeface="Nunito Sans Medium"/>
                <a:ea typeface="Nunito Sans Medium"/>
                <a:cs typeface="Nunito Sans Medium"/>
                <a:sym typeface="Nunito Sans Medium"/>
              </a:rPr>
              <a:t>Image or Graphic</a:t>
            </a:r>
            <a:endParaRPr sz="1867" i="1">
              <a:latin typeface="Nunito Sans Medium"/>
              <a:ea typeface="Nunito Sans Medium"/>
              <a:cs typeface="Nunito Sans Medium"/>
              <a:sym typeface="Nunito Sans Medium"/>
            </a:endParaRPr>
          </a:p>
        </p:txBody>
      </p:sp>
      <p:pic>
        <p:nvPicPr>
          <p:cNvPr id="337" name="Google Shape;337;p43"/>
          <p:cNvPicPr preferRelativeResize="0"/>
          <p:nvPr/>
        </p:nvPicPr>
        <p:blipFill>
          <a:blip r:embed="rId3">
            <a:alphaModFix/>
          </a:blip>
          <a:stretch>
            <a:fillRect/>
          </a:stretch>
        </p:blipFill>
        <p:spPr>
          <a:xfrm>
            <a:off x="6219559" y="1"/>
            <a:ext cx="6878799" cy="6878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521044"/>
            <a:ext cx="10820400" cy="463957"/>
          </a:xfrm>
          <a:prstGeom prst="rect">
            <a:avLst/>
          </a:prstGeom>
          <a:solidFill>
            <a:schemeClr val="accent6"/>
          </a:solidFill>
        </p:spPr>
        <p:txBody>
          <a:bodyPr/>
          <a:lstStyle/>
          <a:p>
            <a:endParaRPr lang="en-AU"/>
          </a:p>
        </p:txBody>
      </p:sp>
      <p:sp>
        <p:nvSpPr>
          <p:cNvPr id="3" name="AutoShape 3"/>
          <p:cNvSpPr/>
          <p:nvPr/>
        </p:nvSpPr>
        <p:spPr>
          <a:xfrm>
            <a:off x="685800" y="6521044"/>
            <a:ext cx="5410200" cy="463957"/>
          </a:xfrm>
          <a:prstGeom prst="rect">
            <a:avLst/>
          </a:prstGeom>
          <a:solidFill>
            <a:srgbClr val="000000"/>
          </a:solidFill>
        </p:spPr>
        <p:txBody>
          <a:bodyPr/>
          <a:lstStyle/>
          <a:p>
            <a:endParaRPr lang="en-AU"/>
          </a:p>
        </p:txBody>
      </p:sp>
      <p:sp>
        <p:nvSpPr>
          <p:cNvPr id="4" name="AutoShape 4"/>
          <p:cNvSpPr/>
          <p:nvPr/>
        </p:nvSpPr>
        <p:spPr>
          <a:xfrm>
            <a:off x="685800" y="-127000"/>
            <a:ext cx="10820400" cy="450551"/>
          </a:xfrm>
          <a:prstGeom prst="rect">
            <a:avLst/>
          </a:prstGeom>
          <a:solidFill>
            <a:schemeClr val="accent6"/>
          </a:solidFill>
        </p:spPr>
        <p:txBody>
          <a:bodyPr/>
          <a:lstStyle/>
          <a:p>
            <a:endParaRPr lang="en-AU"/>
          </a:p>
        </p:txBody>
      </p:sp>
      <p:sp>
        <p:nvSpPr>
          <p:cNvPr id="5" name="AutoShape 5"/>
          <p:cNvSpPr/>
          <p:nvPr/>
        </p:nvSpPr>
        <p:spPr>
          <a:xfrm>
            <a:off x="6096000" y="-127000"/>
            <a:ext cx="5410200" cy="450551"/>
          </a:xfrm>
          <a:prstGeom prst="rect">
            <a:avLst/>
          </a:prstGeom>
          <a:solidFill>
            <a:srgbClr val="000000"/>
          </a:solidFill>
        </p:spPr>
        <p:txBody>
          <a:bodyPr/>
          <a:lstStyle/>
          <a:p>
            <a:endParaRPr lang="en-AU"/>
          </a:p>
        </p:txBody>
      </p:sp>
      <p:pic>
        <p:nvPicPr>
          <p:cNvPr id="6" name="Picture 6"/>
          <p:cNvPicPr>
            <a:picLocks noChangeAspect="1"/>
          </p:cNvPicPr>
          <p:nvPr/>
        </p:nvPicPr>
        <p:blipFill>
          <a:blip r:embed="rId2"/>
          <a:srcRect t="4101" b="4101"/>
          <a:stretch>
            <a:fillRect/>
          </a:stretch>
        </p:blipFill>
        <p:spPr>
          <a:xfrm>
            <a:off x="0" y="323551"/>
            <a:ext cx="12192000" cy="6197492"/>
          </a:xfrm>
          <a:prstGeom prst="rect">
            <a:avLst/>
          </a:prstGeom>
        </p:spPr>
      </p:pic>
      <p:pic>
        <p:nvPicPr>
          <p:cNvPr id="7" name="Picture 7"/>
          <p:cNvPicPr>
            <a:picLocks noChangeAspect="1"/>
          </p:cNvPicPr>
          <p:nvPr/>
        </p:nvPicPr>
        <p:blipFill>
          <a:blip r:embed="rId3"/>
          <a:srcRect/>
          <a:stretch>
            <a:fillRect/>
          </a:stretch>
        </p:blipFill>
        <p:spPr>
          <a:xfrm>
            <a:off x="9143125" y="506479"/>
            <a:ext cx="2921091" cy="2915819"/>
          </a:xfrm>
          <a:prstGeom prst="rect">
            <a:avLst/>
          </a:prstGeom>
        </p:spPr>
      </p:pic>
      <p:sp>
        <p:nvSpPr>
          <p:cNvPr id="8" name="TextBox 8"/>
          <p:cNvSpPr txBox="1"/>
          <p:nvPr/>
        </p:nvSpPr>
        <p:spPr>
          <a:xfrm>
            <a:off x="264398" y="354079"/>
            <a:ext cx="8364049" cy="1287981"/>
          </a:xfrm>
          <a:prstGeom prst="rect">
            <a:avLst/>
          </a:prstGeom>
        </p:spPr>
        <p:txBody>
          <a:bodyPr lIns="0" tIns="0" rIns="0" bIns="0" rtlCol="0" anchor="t">
            <a:spAutoFit/>
          </a:bodyPr>
          <a:lstStyle/>
          <a:p>
            <a:pPr algn="ctr">
              <a:lnSpc>
                <a:spcPts val="11029"/>
              </a:lnSpc>
            </a:pPr>
            <a:r>
              <a:rPr lang="en-US" sz="7878">
                <a:solidFill>
                  <a:srgbClr val="FFFFFF"/>
                </a:solidFill>
                <a:latin typeface="Canva Sans 1 Bold"/>
              </a:rPr>
              <a:t>salakas.me/uluru</a:t>
            </a:r>
          </a:p>
        </p:txBody>
      </p:sp>
      <p:sp>
        <p:nvSpPr>
          <p:cNvPr id="9" name="TextBox 9"/>
          <p:cNvSpPr txBox="1"/>
          <p:nvPr/>
        </p:nvSpPr>
        <p:spPr>
          <a:xfrm>
            <a:off x="338019" y="4206029"/>
            <a:ext cx="8399581" cy="1006238"/>
          </a:xfrm>
          <a:prstGeom prst="rect">
            <a:avLst/>
          </a:prstGeom>
        </p:spPr>
        <p:txBody>
          <a:bodyPr wrap="square" lIns="0" tIns="0" rIns="0" bIns="0" rtlCol="0" anchor="t">
            <a:spAutoFit/>
          </a:bodyPr>
          <a:lstStyle/>
          <a:p>
            <a:pPr>
              <a:lnSpc>
                <a:spcPts val="8587"/>
              </a:lnSpc>
            </a:pPr>
            <a:r>
              <a:rPr lang="en-US" sz="6134" dirty="0">
                <a:solidFill>
                  <a:srgbClr val="FFFFFF"/>
                </a:solidFill>
                <a:latin typeface="Canva Sans 1 Bold"/>
              </a:rPr>
              <a:t>Digital Pedagogy</a:t>
            </a:r>
          </a:p>
        </p:txBody>
      </p:sp>
      <p:sp>
        <p:nvSpPr>
          <p:cNvPr id="10" name="TextBox 10"/>
          <p:cNvSpPr txBox="1"/>
          <p:nvPr/>
        </p:nvSpPr>
        <p:spPr>
          <a:xfrm>
            <a:off x="338019" y="5292301"/>
            <a:ext cx="11291491" cy="433708"/>
          </a:xfrm>
          <a:prstGeom prst="rect">
            <a:avLst/>
          </a:prstGeom>
        </p:spPr>
        <p:txBody>
          <a:bodyPr lIns="0" tIns="0" rIns="0" bIns="0" rtlCol="0" anchor="t">
            <a:spAutoFit/>
          </a:bodyPr>
          <a:lstStyle/>
          <a:p>
            <a:pPr>
              <a:lnSpc>
                <a:spcPts val="3733"/>
              </a:lnSpc>
            </a:pPr>
            <a:r>
              <a:rPr lang="en-US" sz="2666">
                <a:solidFill>
                  <a:srgbClr val="FFFFFF"/>
                </a:solidFill>
                <a:latin typeface="Canva Sans 1 Bold"/>
              </a:rPr>
              <a:t>Enabling learning experiences that were previously impossible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9336"/>
            <a:ext cx="12192000" cy="938665"/>
            <a:chOff x="0" y="0"/>
            <a:chExt cx="4816593" cy="370830"/>
          </a:xfrm>
        </p:grpSpPr>
        <p:sp>
          <p:nvSpPr>
            <p:cNvPr id="3" name="Freeform 3"/>
            <p:cNvSpPr/>
            <p:nvPr/>
          </p:nvSpPr>
          <p:spPr>
            <a:xfrm>
              <a:off x="0" y="0"/>
              <a:ext cx="4816592" cy="370830"/>
            </a:xfrm>
            <a:custGeom>
              <a:avLst/>
              <a:gdLst/>
              <a:ahLst/>
              <a:cxnLst/>
              <a:rect l="l" t="t" r="r" b="b"/>
              <a:pathLst>
                <a:path w="4816592" h="370830">
                  <a:moveTo>
                    <a:pt x="0" y="0"/>
                  </a:moveTo>
                  <a:lnTo>
                    <a:pt x="4816592" y="0"/>
                  </a:lnTo>
                  <a:lnTo>
                    <a:pt x="4816592" y="370830"/>
                  </a:lnTo>
                  <a:lnTo>
                    <a:pt x="0" y="370830"/>
                  </a:lnTo>
                  <a:close/>
                </a:path>
              </a:pathLst>
            </a:custGeom>
            <a:solidFill>
              <a:srgbClr val="000000"/>
            </a:solidFill>
          </p:spPr>
          <p:txBody>
            <a:bodyPr/>
            <a:lstStyle/>
            <a:p>
              <a:endParaRPr lang="en-AU"/>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4574670" y="1545537"/>
            <a:ext cx="6096000" cy="2828262"/>
            <a:chOff x="0" y="0"/>
            <a:chExt cx="2408296" cy="1117338"/>
          </a:xfrm>
          <a:solidFill>
            <a:schemeClr val="accent6"/>
          </a:solidFill>
        </p:grpSpPr>
        <p:sp>
          <p:nvSpPr>
            <p:cNvPr id="6" name="Freeform 6"/>
            <p:cNvSpPr/>
            <p:nvPr/>
          </p:nvSpPr>
          <p:spPr>
            <a:xfrm>
              <a:off x="0" y="0"/>
              <a:ext cx="2408296" cy="1117338"/>
            </a:xfrm>
            <a:custGeom>
              <a:avLst/>
              <a:gdLst/>
              <a:ahLst/>
              <a:cxnLst/>
              <a:rect l="l" t="t" r="r" b="b"/>
              <a:pathLst>
                <a:path w="2408296" h="1117338">
                  <a:moveTo>
                    <a:pt x="0" y="0"/>
                  </a:moveTo>
                  <a:lnTo>
                    <a:pt x="2408296" y="0"/>
                  </a:lnTo>
                  <a:lnTo>
                    <a:pt x="2408296" y="1117338"/>
                  </a:lnTo>
                  <a:lnTo>
                    <a:pt x="0" y="1117338"/>
                  </a:lnTo>
                  <a:close/>
                </a:path>
              </a:pathLst>
            </a:custGeom>
            <a:grpFill/>
          </p:spPr>
          <p:txBody>
            <a:bodyPr/>
            <a:lstStyle/>
            <a:p>
              <a:endParaRPr lang="en-AU"/>
            </a:p>
          </p:txBody>
        </p:sp>
        <p:sp>
          <p:nvSpPr>
            <p:cNvPr id="7" name="TextBox 7"/>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grpSp>
        <p:nvGrpSpPr>
          <p:cNvPr id="8" name="Group 8"/>
          <p:cNvGrpSpPr/>
          <p:nvPr/>
        </p:nvGrpSpPr>
        <p:grpSpPr>
          <a:xfrm>
            <a:off x="-54451" y="0"/>
            <a:ext cx="3434169" cy="6858000"/>
            <a:chOff x="0" y="0"/>
            <a:chExt cx="1356709" cy="2709333"/>
          </a:xfrm>
          <a:solidFill>
            <a:schemeClr val="accent6"/>
          </a:solidFill>
        </p:grpSpPr>
        <p:sp>
          <p:nvSpPr>
            <p:cNvPr id="9" name="Freeform 9"/>
            <p:cNvSpPr/>
            <p:nvPr/>
          </p:nvSpPr>
          <p:spPr>
            <a:xfrm>
              <a:off x="0" y="0"/>
              <a:ext cx="1356709" cy="2709333"/>
            </a:xfrm>
            <a:custGeom>
              <a:avLst/>
              <a:gdLst/>
              <a:ahLst/>
              <a:cxnLst/>
              <a:rect l="l" t="t" r="r" b="b"/>
              <a:pathLst>
                <a:path w="1356709" h="2709333">
                  <a:moveTo>
                    <a:pt x="0" y="0"/>
                  </a:moveTo>
                  <a:lnTo>
                    <a:pt x="1356709" y="0"/>
                  </a:lnTo>
                  <a:lnTo>
                    <a:pt x="1356709" y="2709333"/>
                  </a:lnTo>
                  <a:lnTo>
                    <a:pt x="0" y="2709333"/>
                  </a:lnTo>
                  <a:close/>
                </a:path>
              </a:pathLst>
            </a:custGeom>
            <a:grpFill/>
          </p:spPr>
          <p:txBody>
            <a:bodyPr/>
            <a:lstStyle/>
            <a:p>
              <a:endParaRPr lang="en-AU"/>
            </a:p>
          </p:txBody>
        </p:sp>
        <p:sp>
          <p:nvSpPr>
            <p:cNvPr id="10" name="TextBox 10"/>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7" name="TextBox 17"/>
          <p:cNvSpPr txBox="1"/>
          <p:nvPr/>
        </p:nvSpPr>
        <p:spPr>
          <a:xfrm>
            <a:off x="4574670" y="1545537"/>
            <a:ext cx="6096000" cy="1221553"/>
          </a:xfrm>
          <a:prstGeom prst="rect">
            <a:avLst/>
          </a:prstGeom>
        </p:spPr>
        <p:txBody>
          <a:bodyPr lIns="0" tIns="0" rIns="0" bIns="0" rtlCol="0" anchor="t">
            <a:spAutoFit/>
          </a:bodyPr>
          <a:lstStyle/>
          <a:p>
            <a:pPr algn="ctr">
              <a:lnSpc>
                <a:spcPts val="10781"/>
              </a:lnSpc>
            </a:pPr>
            <a:r>
              <a:rPr lang="en-US" sz="5400" dirty="0">
                <a:solidFill>
                  <a:srgbClr val="000000"/>
                </a:solidFill>
                <a:latin typeface="Canva Sans 1 Bold"/>
              </a:rPr>
              <a:t>Adobe Podcast</a:t>
            </a:r>
          </a:p>
        </p:txBody>
      </p:sp>
      <p:sp>
        <p:nvSpPr>
          <p:cNvPr id="12" name="TextBox 11">
            <a:extLst>
              <a:ext uri="{FF2B5EF4-FFF2-40B4-BE49-F238E27FC236}">
                <a16:creationId xmlns:a16="http://schemas.microsoft.com/office/drawing/2014/main" id="{02458424-9B3E-99EB-2D18-EDFDAB997302}"/>
              </a:ext>
            </a:extLst>
          </p:cNvPr>
          <p:cNvSpPr txBox="1"/>
          <p:nvPr/>
        </p:nvSpPr>
        <p:spPr>
          <a:xfrm>
            <a:off x="0" y="-234515"/>
            <a:ext cx="3285398" cy="4063548"/>
          </a:xfrm>
          <a:prstGeom prst="rect">
            <a:avLst/>
          </a:prstGeom>
          <a:noFill/>
        </p:spPr>
        <p:txBody>
          <a:bodyPr wrap="square">
            <a:spAutoFit/>
          </a:bodyPr>
          <a:lstStyle/>
          <a:p>
            <a:pPr algn="ctr">
              <a:lnSpc>
                <a:spcPts val="10781"/>
              </a:lnSpc>
            </a:pPr>
            <a:endParaRPr lang="en-US" sz="4800" dirty="0">
              <a:solidFill>
                <a:srgbClr val="000000"/>
              </a:solidFill>
              <a:latin typeface="Canva Sans 1 Bold"/>
            </a:endParaRPr>
          </a:p>
          <a:p>
            <a:pPr algn="ctr">
              <a:lnSpc>
                <a:spcPts val="10781"/>
              </a:lnSpc>
            </a:pPr>
            <a:r>
              <a:rPr lang="en-US" sz="4800" dirty="0">
                <a:solidFill>
                  <a:srgbClr val="000000"/>
                </a:solidFill>
                <a:latin typeface="Canva Sans 1 Bold"/>
              </a:rPr>
              <a:t>Example</a:t>
            </a:r>
          </a:p>
          <a:p>
            <a:pPr algn="ctr">
              <a:lnSpc>
                <a:spcPts val="10781"/>
              </a:lnSpc>
            </a:pPr>
            <a:r>
              <a:rPr lang="en-US" sz="4800" dirty="0">
                <a:solidFill>
                  <a:srgbClr val="000000"/>
                </a:solidFill>
                <a:latin typeface="Canva Sans 1 Bold"/>
              </a:rPr>
              <a:t>#1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9336"/>
            <a:ext cx="12192000" cy="938665"/>
            <a:chOff x="0" y="0"/>
            <a:chExt cx="4816593" cy="370830"/>
          </a:xfrm>
        </p:grpSpPr>
        <p:sp>
          <p:nvSpPr>
            <p:cNvPr id="3" name="Freeform 3"/>
            <p:cNvSpPr/>
            <p:nvPr/>
          </p:nvSpPr>
          <p:spPr>
            <a:xfrm>
              <a:off x="0" y="0"/>
              <a:ext cx="4816592" cy="370830"/>
            </a:xfrm>
            <a:custGeom>
              <a:avLst/>
              <a:gdLst/>
              <a:ahLst/>
              <a:cxnLst/>
              <a:rect l="l" t="t" r="r" b="b"/>
              <a:pathLst>
                <a:path w="4816592" h="370830">
                  <a:moveTo>
                    <a:pt x="0" y="0"/>
                  </a:moveTo>
                  <a:lnTo>
                    <a:pt x="4816592" y="0"/>
                  </a:lnTo>
                  <a:lnTo>
                    <a:pt x="4816592" y="370830"/>
                  </a:lnTo>
                  <a:lnTo>
                    <a:pt x="0" y="370830"/>
                  </a:lnTo>
                  <a:close/>
                </a:path>
              </a:pathLst>
            </a:custGeom>
            <a:solidFill>
              <a:srgbClr val="000000"/>
            </a:solidFill>
          </p:spPr>
          <p:txBody>
            <a:bodyPr/>
            <a:lstStyle/>
            <a:p>
              <a:endParaRPr lang="en-AU"/>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4574670" y="1514951"/>
            <a:ext cx="6096000" cy="2828262"/>
            <a:chOff x="0" y="0"/>
            <a:chExt cx="2408296" cy="1117338"/>
          </a:xfrm>
          <a:solidFill>
            <a:schemeClr val="accent6"/>
          </a:solidFill>
        </p:grpSpPr>
        <p:sp>
          <p:nvSpPr>
            <p:cNvPr id="6" name="Freeform 6"/>
            <p:cNvSpPr/>
            <p:nvPr/>
          </p:nvSpPr>
          <p:spPr>
            <a:xfrm>
              <a:off x="0" y="0"/>
              <a:ext cx="2408296" cy="1117338"/>
            </a:xfrm>
            <a:custGeom>
              <a:avLst/>
              <a:gdLst/>
              <a:ahLst/>
              <a:cxnLst/>
              <a:rect l="l" t="t" r="r" b="b"/>
              <a:pathLst>
                <a:path w="2408296" h="1117338">
                  <a:moveTo>
                    <a:pt x="0" y="0"/>
                  </a:moveTo>
                  <a:lnTo>
                    <a:pt x="2408296" y="0"/>
                  </a:lnTo>
                  <a:lnTo>
                    <a:pt x="2408296" y="1117338"/>
                  </a:lnTo>
                  <a:lnTo>
                    <a:pt x="0" y="1117338"/>
                  </a:lnTo>
                  <a:close/>
                </a:path>
              </a:pathLst>
            </a:custGeom>
            <a:grpFill/>
          </p:spPr>
          <p:txBody>
            <a:bodyPr/>
            <a:lstStyle/>
            <a:p>
              <a:endParaRPr lang="en-AU"/>
            </a:p>
          </p:txBody>
        </p:sp>
        <p:sp>
          <p:nvSpPr>
            <p:cNvPr id="7" name="TextBox 7"/>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grpSp>
        <p:nvGrpSpPr>
          <p:cNvPr id="8" name="Group 8"/>
          <p:cNvGrpSpPr/>
          <p:nvPr/>
        </p:nvGrpSpPr>
        <p:grpSpPr>
          <a:xfrm>
            <a:off x="-54451" y="0"/>
            <a:ext cx="3434169" cy="6858000"/>
            <a:chOff x="0" y="0"/>
            <a:chExt cx="1356709" cy="2709333"/>
          </a:xfrm>
          <a:solidFill>
            <a:schemeClr val="accent6"/>
          </a:solidFill>
        </p:grpSpPr>
        <p:sp>
          <p:nvSpPr>
            <p:cNvPr id="9" name="Freeform 9"/>
            <p:cNvSpPr/>
            <p:nvPr/>
          </p:nvSpPr>
          <p:spPr>
            <a:xfrm>
              <a:off x="0" y="0"/>
              <a:ext cx="1356709" cy="2709333"/>
            </a:xfrm>
            <a:custGeom>
              <a:avLst/>
              <a:gdLst/>
              <a:ahLst/>
              <a:cxnLst/>
              <a:rect l="l" t="t" r="r" b="b"/>
              <a:pathLst>
                <a:path w="1356709" h="2709333">
                  <a:moveTo>
                    <a:pt x="0" y="0"/>
                  </a:moveTo>
                  <a:lnTo>
                    <a:pt x="1356709" y="0"/>
                  </a:lnTo>
                  <a:lnTo>
                    <a:pt x="1356709" y="2709333"/>
                  </a:lnTo>
                  <a:lnTo>
                    <a:pt x="0" y="2709333"/>
                  </a:lnTo>
                  <a:close/>
                </a:path>
              </a:pathLst>
            </a:custGeom>
            <a:grpFill/>
          </p:spPr>
          <p:txBody>
            <a:bodyPr/>
            <a:lstStyle/>
            <a:p>
              <a:endParaRPr lang="en-AU"/>
            </a:p>
          </p:txBody>
        </p:sp>
        <p:sp>
          <p:nvSpPr>
            <p:cNvPr id="10" name="TextBox 10"/>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7" name="TextBox 17"/>
          <p:cNvSpPr txBox="1"/>
          <p:nvPr/>
        </p:nvSpPr>
        <p:spPr>
          <a:xfrm>
            <a:off x="4574670" y="1545537"/>
            <a:ext cx="6096000" cy="1221553"/>
          </a:xfrm>
          <a:prstGeom prst="rect">
            <a:avLst/>
          </a:prstGeom>
        </p:spPr>
        <p:txBody>
          <a:bodyPr lIns="0" tIns="0" rIns="0" bIns="0" rtlCol="0" anchor="t">
            <a:spAutoFit/>
          </a:bodyPr>
          <a:lstStyle/>
          <a:p>
            <a:pPr algn="ctr">
              <a:lnSpc>
                <a:spcPts val="10781"/>
              </a:lnSpc>
            </a:pPr>
            <a:r>
              <a:rPr lang="en-US" sz="5400" dirty="0" err="1">
                <a:solidFill>
                  <a:srgbClr val="000000"/>
                </a:solidFill>
                <a:latin typeface="Canva Sans 1 Bold"/>
              </a:rPr>
              <a:t>snorkl</a:t>
            </a:r>
            <a:endParaRPr lang="en-US" sz="5400" dirty="0">
              <a:solidFill>
                <a:srgbClr val="000000"/>
              </a:solidFill>
              <a:latin typeface="Canva Sans 1 Bold"/>
            </a:endParaRPr>
          </a:p>
        </p:txBody>
      </p:sp>
      <p:sp>
        <p:nvSpPr>
          <p:cNvPr id="12" name="TextBox 11">
            <a:extLst>
              <a:ext uri="{FF2B5EF4-FFF2-40B4-BE49-F238E27FC236}">
                <a16:creationId xmlns:a16="http://schemas.microsoft.com/office/drawing/2014/main" id="{02458424-9B3E-99EB-2D18-EDFDAB997302}"/>
              </a:ext>
            </a:extLst>
          </p:cNvPr>
          <p:cNvSpPr txBox="1"/>
          <p:nvPr/>
        </p:nvSpPr>
        <p:spPr>
          <a:xfrm>
            <a:off x="0" y="-234515"/>
            <a:ext cx="3285398" cy="4063548"/>
          </a:xfrm>
          <a:prstGeom prst="rect">
            <a:avLst/>
          </a:prstGeom>
          <a:noFill/>
        </p:spPr>
        <p:txBody>
          <a:bodyPr wrap="square">
            <a:spAutoFit/>
          </a:bodyPr>
          <a:lstStyle/>
          <a:p>
            <a:pPr algn="ctr">
              <a:lnSpc>
                <a:spcPts val="10781"/>
              </a:lnSpc>
            </a:pPr>
            <a:endParaRPr lang="en-US" sz="4800" dirty="0">
              <a:solidFill>
                <a:srgbClr val="000000"/>
              </a:solidFill>
              <a:latin typeface="Canva Sans 1 Bold"/>
            </a:endParaRPr>
          </a:p>
          <a:p>
            <a:pPr algn="ctr">
              <a:lnSpc>
                <a:spcPts val="10781"/>
              </a:lnSpc>
            </a:pPr>
            <a:r>
              <a:rPr lang="en-US" sz="4800" dirty="0">
                <a:solidFill>
                  <a:srgbClr val="000000"/>
                </a:solidFill>
                <a:latin typeface="Canva Sans 1 Bold"/>
              </a:rPr>
              <a:t>Example</a:t>
            </a:r>
          </a:p>
          <a:p>
            <a:pPr algn="ctr">
              <a:lnSpc>
                <a:spcPts val="10781"/>
              </a:lnSpc>
            </a:pPr>
            <a:r>
              <a:rPr lang="en-US" sz="4800" dirty="0">
                <a:solidFill>
                  <a:srgbClr val="000000"/>
                </a:solidFill>
                <a:latin typeface="Canva Sans 1 Bold"/>
              </a:rPr>
              <a:t>#2</a:t>
            </a:r>
          </a:p>
        </p:txBody>
      </p:sp>
    </p:spTree>
    <p:extLst>
      <p:ext uri="{BB962C8B-B14F-4D97-AF65-F5344CB8AC3E}">
        <p14:creationId xmlns:p14="http://schemas.microsoft.com/office/powerpoint/2010/main" val="163380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9336"/>
            <a:ext cx="12192000" cy="938665"/>
            <a:chOff x="0" y="0"/>
            <a:chExt cx="4816593" cy="370830"/>
          </a:xfrm>
        </p:grpSpPr>
        <p:sp>
          <p:nvSpPr>
            <p:cNvPr id="3" name="Freeform 3"/>
            <p:cNvSpPr/>
            <p:nvPr/>
          </p:nvSpPr>
          <p:spPr>
            <a:xfrm>
              <a:off x="0" y="0"/>
              <a:ext cx="4816592" cy="370830"/>
            </a:xfrm>
            <a:custGeom>
              <a:avLst/>
              <a:gdLst/>
              <a:ahLst/>
              <a:cxnLst/>
              <a:rect l="l" t="t" r="r" b="b"/>
              <a:pathLst>
                <a:path w="4816592" h="370830">
                  <a:moveTo>
                    <a:pt x="0" y="0"/>
                  </a:moveTo>
                  <a:lnTo>
                    <a:pt x="4816592" y="0"/>
                  </a:lnTo>
                  <a:lnTo>
                    <a:pt x="4816592" y="370830"/>
                  </a:lnTo>
                  <a:lnTo>
                    <a:pt x="0" y="370830"/>
                  </a:lnTo>
                  <a:close/>
                </a:path>
              </a:pathLst>
            </a:custGeom>
            <a:solidFill>
              <a:srgbClr val="000000"/>
            </a:solidFill>
          </p:spPr>
          <p:txBody>
            <a:bodyPr/>
            <a:lstStyle/>
            <a:p>
              <a:endParaRPr lang="en-AU"/>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4574670" y="1545537"/>
            <a:ext cx="6096000" cy="2828262"/>
            <a:chOff x="0" y="0"/>
            <a:chExt cx="2408296" cy="1117338"/>
          </a:xfrm>
          <a:solidFill>
            <a:schemeClr val="accent6"/>
          </a:solidFill>
        </p:grpSpPr>
        <p:sp>
          <p:nvSpPr>
            <p:cNvPr id="6" name="Freeform 6"/>
            <p:cNvSpPr/>
            <p:nvPr/>
          </p:nvSpPr>
          <p:spPr>
            <a:xfrm>
              <a:off x="0" y="0"/>
              <a:ext cx="2408296" cy="1117338"/>
            </a:xfrm>
            <a:custGeom>
              <a:avLst/>
              <a:gdLst/>
              <a:ahLst/>
              <a:cxnLst/>
              <a:rect l="l" t="t" r="r" b="b"/>
              <a:pathLst>
                <a:path w="2408296" h="1117338">
                  <a:moveTo>
                    <a:pt x="0" y="0"/>
                  </a:moveTo>
                  <a:lnTo>
                    <a:pt x="2408296" y="0"/>
                  </a:lnTo>
                  <a:lnTo>
                    <a:pt x="2408296" y="1117338"/>
                  </a:lnTo>
                  <a:lnTo>
                    <a:pt x="0" y="1117338"/>
                  </a:lnTo>
                  <a:close/>
                </a:path>
              </a:pathLst>
            </a:custGeom>
            <a:grpFill/>
          </p:spPr>
          <p:txBody>
            <a:bodyPr/>
            <a:lstStyle/>
            <a:p>
              <a:endParaRPr lang="en-AU"/>
            </a:p>
          </p:txBody>
        </p:sp>
        <p:sp>
          <p:nvSpPr>
            <p:cNvPr id="7" name="TextBox 7"/>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grpSp>
        <p:nvGrpSpPr>
          <p:cNvPr id="8" name="Group 8"/>
          <p:cNvGrpSpPr/>
          <p:nvPr/>
        </p:nvGrpSpPr>
        <p:grpSpPr>
          <a:xfrm>
            <a:off x="-54451" y="0"/>
            <a:ext cx="3434169" cy="6858000"/>
            <a:chOff x="0" y="0"/>
            <a:chExt cx="1356709" cy="2709333"/>
          </a:xfrm>
          <a:solidFill>
            <a:schemeClr val="accent6"/>
          </a:solidFill>
        </p:grpSpPr>
        <p:sp>
          <p:nvSpPr>
            <p:cNvPr id="9" name="Freeform 9"/>
            <p:cNvSpPr/>
            <p:nvPr/>
          </p:nvSpPr>
          <p:spPr>
            <a:xfrm>
              <a:off x="0" y="0"/>
              <a:ext cx="1356709" cy="2709333"/>
            </a:xfrm>
            <a:custGeom>
              <a:avLst/>
              <a:gdLst/>
              <a:ahLst/>
              <a:cxnLst/>
              <a:rect l="l" t="t" r="r" b="b"/>
              <a:pathLst>
                <a:path w="1356709" h="2709333">
                  <a:moveTo>
                    <a:pt x="0" y="0"/>
                  </a:moveTo>
                  <a:lnTo>
                    <a:pt x="1356709" y="0"/>
                  </a:lnTo>
                  <a:lnTo>
                    <a:pt x="1356709" y="2709333"/>
                  </a:lnTo>
                  <a:lnTo>
                    <a:pt x="0" y="2709333"/>
                  </a:lnTo>
                  <a:close/>
                </a:path>
              </a:pathLst>
            </a:custGeom>
            <a:grpFill/>
          </p:spPr>
          <p:txBody>
            <a:bodyPr/>
            <a:lstStyle/>
            <a:p>
              <a:endParaRPr lang="en-AU"/>
            </a:p>
          </p:txBody>
        </p:sp>
        <p:sp>
          <p:nvSpPr>
            <p:cNvPr id="10" name="TextBox 10"/>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7" name="TextBox 17"/>
          <p:cNvSpPr txBox="1"/>
          <p:nvPr/>
        </p:nvSpPr>
        <p:spPr>
          <a:xfrm>
            <a:off x="4574670" y="1545537"/>
            <a:ext cx="6096000" cy="1221553"/>
          </a:xfrm>
          <a:prstGeom prst="rect">
            <a:avLst/>
          </a:prstGeom>
        </p:spPr>
        <p:txBody>
          <a:bodyPr lIns="0" tIns="0" rIns="0" bIns="0" rtlCol="0" anchor="t">
            <a:spAutoFit/>
          </a:bodyPr>
          <a:lstStyle/>
          <a:p>
            <a:pPr algn="ctr">
              <a:lnSpc>
                <a:spcPts val="10781"/>
              </a:lnSpc>
            </a:pPr>
            <a:r>
              <a:rPr lang="en-US" sz="5400" dirty="0" err="1">
                <a:solidFill>
                  <a:srgbClr val="000000"/>
                </a:solidFill>
                <a:latin typeface="Canva Sans 1 Bold"/>
              </a:rPr>
              <a:t>fliki</a:t>
            </a:r>
            <a:endParaRPr lang="en-US" sz="5400" dirty="0">
              <a:solidFill>
                <a:srgbClr val="000000"/>
              </a:solidFill>
              <a:latin typeface="Canva Sans 1 Bold"/>
            </a:endParaRPr>
          </a:p>
        </p:txBody>
      </p:sp>
      <p:sp>
        <p:nvSpPr>
          <p:cNvPr id="12" name="TextBox 11">
            <a:extLst>
              <a:ext uri="{FF2B5EF4-FFF2-40B4-BE49-F238E27FC236}">
                <a16:creationId xmlns:a16="http://schemas.microsoft.com/office/drawing/2014/main" id="{02458424-9B3E-99EB-2D18-EDFDAB997302}"/>
              </a:ext>
            </a:extLst>
          </p:cNvPr>
          <p:cNvSpPr txBox="1"/>
          <p:nvPr/>
        </p:nvSpPr>
        <p:spPr>
          <a:xfrm>
            <a:off x="0" y="-234515"/>
            <a:ext cx="3285398" cy="5448543"/>
          </a:xfrm>
          <a:prstGeom prst="rect">
            <a:avLst/>
          </a:prstGeom>
          <a:noFill/>
        </p:spPr>
        <p:txBody>
          <a:bodyPr wrap="square">
            <a:spAutoFit/>
          </a:bodyPr>
          <a:lstStyle/>
          <a:p>
            <a:pPr algn="ctr">
              <a:lnSpc>
                <a:spcPts val="10781"/>
              </a:lnSpc>
            </a:pPr>
            <a:endParaRPr lang="en-US" sz="4800" dirty="0">
              <a:solidFill>
                <a:srgbClr val="000000"/>
              </a:solidFill>
              <a:latin typeface="Canva Sans 1 Bold"/>
            </a:endParaRPr>
          </a:p>
          <a:p>
            <a:pPr algn="ctr">
              <a:lnSpc>
                <a:spcPts val="10781"/>
              </a:lnSpc>
            </a:pPr>
            <a:r>
              <a:rPr lang="en-US" sz="4800" dirty="0">
                <a:solidFill>
                  <a:srgbClr val="000000"/>
                </a:solidFill>
                <a:latin typeface="Canva Sans 1 Bold"/>
              </a:rPr>
              <a:t>Example</a:t>
            </a:r>
          </a:p>
          <a:p>
            <a:pPr algn="ctr">
              <a:lnSpc>
                <a:spcPts val="10781"/>
              </a:lnSpc>
            </a:pPr>
            <a:r>
              <a:rPr lang="en-US" sz="4800" dirty="0">
                <a:solidFill>
                  <a:srgbClr val="000000"/>
                </a:solidFill>
                <a:latin typeface="Canva Sans 1 Bold"/>
              </a:rPr>
              <a:t>#3</a:t>
            </a:r>
          </a:p>
          <a:p>
            <a:pPr algn="ctr">
              <a:lnSpc>
                <a:spcPts val="10781"/>
              </a:lnSpc>
            </a:pPr>
            <a:r>
              <a:rPr lang="en-US" sz="4800" dirty="0">
                <a:solidFill>
                  <a:srgbClr val="000000"/>
                </a:solidFill>
                <a:latin typeface="Canva Sans 1 Bold"/>
              </a:rPr>
              <a:t>*study prep</a:t>
            </a:r>
          </a:p>
        </p:txBody>
      </p:sp>
      <p:sp>
        <p:nvSpPr>
          <p:cNvPr id="11" name="TextBox 10">
            <a:extLst>
              <a:ext uri="{FF2B5EF4-FFF2-40B4-BE49-F238E27FC236}">
                <a16:creationId xmlns:a16="http://schemas.microsoft.com/office/drawing/2014/main" id="{52A5E31A-89BE-127A-B25C-9CA5A46C231E}"/>
              </a:ext>
            </a:extLst>
          </p:cNvPr>
          <p:cNvSpPr txBox="1"/>
          <p:nvPr/>
        </p:nvSpPr>
        <p:spPr>
          <a:xfrm>
            <a:off x="4959274" y="6223240"/>
            <a:ext cx="6239435" cy="512448"/>
          </a:xfrm>
          <a:prstGeom prst="rect">
            <a:avLst/>
          </a:prstGeom>
          <a:noFill/>
        </p:spPr>
        <p:txBody>
          <a:bodyPr wrap="square" lIns="0" tIns="0" rIns="0" bIns="0" rtlCol="0">
            <a:spAutoFit/>
          </a:bodyPr>
          <a:lstStyle/>
          <a:p>
            <a:pPr algn="ctr">
              <a:lnSpc>
                <a:spcPct val="90000"/>
              </a:lnSpc>
              <a:spcBef>
                <a:spcPts val="1000"/>
              </a:spcBef>
            </a:pPr>
            <a:r>
              <a:rPr lang="en-US" sz="3600" dirty="0">
                <a:solidFill>
                  <a:schemeClr val="bg1"/>
                </a:solidFill>
              </a:rPr>
              <a:t>*Sora is coming</a:t>
            </a:r>
          </a:p>
        </p:txBody>
      </p:sp>
    </p:spTree>
    <p:extLst>
      <p:ext uri="{BB962C8B-B14F-4D97-AF65-F5344CB8AC3E}">
        <p14:creationId xmlns:p14="http://schemas.microsoft.com/office/powerpoint/2010/main" val="659440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9337"/>
            <a:ext cx="12192000" cy="938665"/>
            <a:chOff x="0" y="0"/>
            <a:chExt cx="4816593" cy="370830"/>
          </a:xfrm>
        </p:grpSpPr>
        <p:sp>
          <p:nvSpPr>
            <p:cNvPr id="3" name="Freeform 3"/>
            <p:cNvSpPr/>
            <p:nvPr/>
          </p:nvSpPr>
          <p:spPr>
            <a:xfrm>
              <a:off x="0" y="0"/>
              <a:ext cx="4816592" cy="370830"/>
            </a:xfrm>
            <a:custGeom>
              <a:avLst/>
              <a:gdLst/>
              <a:ahLst/>
              <a:cxnLst/>
              <a:rect l="l" t="t" r="r" b="b"/>
              <a:pathLst>
                <a:path w="4816592" h="370830">
                  <a:moveTo>
                    <a:pt x="0" y="0"/>
                  </a:moveTo>
                  <a:lnTo>
                    <a:pt x="4816592" y="0"/>
                  </a:lnTo>
                  <a:lnTo>
                    <a:pt x="4816592" y="370830"/>
                  </a:lnTo>
                  <a:lnTo>
                    <a:pt x="0" y="370830"/>
                  </a:lnTo>
                  <a:close/>
                </a:path>
              </a:pathLst>
            </a:custGeom>
            <a:solidFill>
              <a:srgbClr val="000000"/>
            </a:solidFill>
          </p:spPr>
          <p:txBody>
            <a:bodyPr/>
            <a:lstStyle/>
            <a:p>
              <a:endParaRPr lang="en-AU"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103348" y="0"/>
            <a:ext cx="3434169" cy="6858000"/>
            <a:chOff x="0" y="0"/>
            <a:chExt cx="1356709" cy="2709333"/>
          </a:xfrm>
          <a:solidFill>
            <a:schemeClr val="accent6"/>
          </a:solidFill>
        </p:grpSpPr>
        <p:sp>
          <p:nvSpPr>
            <p:cNvPr id="9" name="Freeform 9"/>
            <p:cNvSpPr/>
            <p:nvPr/>
          </p:nvSpPr>
          <p:spPr>
            <a:xfrm>
              <a:off x="0" y="0"/>
              <a:ext cx="1356709" cy="2709333"/>
            </a:xfrm>
            <a:custGeom>
              <a:avLst/>
              <a:gdLst/>
              <a:ahLst/>
              <a:cxnLst/>
              <a:rect l="l" t="t" r="r" b="b"/>
              <a:pathLst>
                <a:path w="1356709" h="2709333">
                  <a:moveTo>
                    <a:pt x="0" y="0"/>
                  </a:moveTo>
                  <a:lnTo>
                    <a:pt x="1356709" y="0"/>
                  </a:lnTo>
                  <a:lnTo>
                    <a:pt x="1356709" y="2709333"/>
                  </a:lnTo>
                  <a:lnTo>
                    <a:pt x="0" y="2709333"/>
                  </a:lnTo>
                  <a:close/>
                </a:path>
              </a:pathLst>
            </a:custGeom>
            <a:grpFill/>
          </p:spPr>
          <p:txBody>
            <a:bodyPr/>
            <a:lstStyle/>
            <a:p>
              <a:endParaRPr lang="en-AU" sz="1200"/>
            </a:p>
          </p:txBody>
        </p:sp>
        <p:sp>
          <p:nvSpPr>
            <p:cNvPr id="10" name="TextBox 10"/>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49" name="TextBox 10">
            <a:extLst>
              <a:ext uri="{FF2B5EF4-FFF2-40B4-BE49-F238E27FC236}">
                <a16:creationId xmlns:a16="http://schemas.microsoft.com/office/drawing/2014/main" id="{F5EF3ED4-78C6-5061-51FC-8E52FC6470CF}"/>
              </a:ext>
            </a:extLst>
          </p:cNvPr>
          <p:cNvSpPr txBox="1"/>
          <p:nvPr/>
        </p:nvSpPr>
        <p:spPr>
          <a:xfrm>
            <a:off x="3911601" y="6242466"/>
            <a:ext cx="8091789" cy="1019382"/>
          </a:xfrm>
          <a:prstGeom prst="rect">
            <a:avLst/>
          </a:prstGeom>
        </p:spPr>
        <p:txBody>
          <a:bodyPr wrap="square" lIns="0" tIns="0" rIns="0" bIns="0" rtlCol="0" anchor="t">
            <a:spAutoFit/>
          </a:bodyPr>
          <a:lstStyle/>
          <a:p>
            <a:pPr algn="ctr">
              <a:lnSpc>
                <a:spcPts val="4108"/>
              </a:lnSpc>
            </a:pPr>
            <a:r>
              <a:rPr lang="en-US" sz="4800" dirty="0">
                <a:solidFill>
                  <a:srgbClr val="FFFFFF"/>
                </a:solidFill>
                <a:latin typeface="Canva Sans 1 Bold"/>
              </a:rPr>
              <a:t>Adobe Acrobat &amp; Question Well</a:t>
            </a:r>
          </a:p>
          <a:p>
            <a:pPr algn="ctr">
              <a:lnSpc>
                <a:spcPts val="4108"/>
              </a:lnSpc>
            </a:pPr>
            <a:endParaRPr lang="en-US" sz="2933" dirty="0">
              <a:solidFill>
                <a:srgbClr val="FFFFFF"/>
              </a:solidFill>
              <a:latin typeface="Canva Sans 1 Bold"/>
            </a:endParaRPr>
          </a:p>
        </p:txBody>
      </p:sp>
      <p:pic>
        <p:nvPicPr>
          <p:cNvPr id="6" name="Picture 5">
            <a:extLst>
              <a:ext uri="{FF2B5EF4-FFF2-40B4-BE49-F238E27FC236}">
                <a16:creationId xmlns:a16="http://schemas.microsoft.com/office/drawing/2014/main" id="{88C54238-CE30-1C77-F60E-60AA2BEB7F02}"/>
              </a:ext>
            </a:extLst>
          </p:cNvPr>
          <p:cNvPicPr>
            <a:picLocks noChangeAspect="1"/>
          </p:cNvPicPr>
          <p:nvPr/>
        </p:nvPicPr>
        <p:blipFill>
          <a:blip r:embed="rId2"/>
          <a:stretch>
            <a:fillRect/>
          </a:stretch>
        </p:blipFill>
        <p:spPr>
          <a:xfrm>
            <a:off x="6576514" y="528023"/>
            <a:ext cx="5005102" cy="3832031"/>
          </a:xfrm>
          <a:prstGeom prst="rect">
            <a:avLst/>
          </a:prstGeom>
        </p:spPr>
      </p:pic>
      <p:sp>
        <p:nvSpPr>
          <p:cNvPr id="19" name="TextBox 10">
            <a:extLst>
              <a:ext uri="{FF2B5EF4-FFF2-40B4-BE49-F238E27FC236}">
                <a16:creationId xmlns:a16="http://schemas.microsoft.com/office/drawing/2014/main" id="{79B5C6E5-90CC-E285-78EC-90680138FFB1}"/>
              </a:ext>
            </a:extLst>
          </p:cNvPr>
          <p:cNvSpPr txBox="1"/>
          <p:nvPr/>
        </p:nvSpPr>
        <p:spPr>
          <a:xfrm>
            <a:off x="-54451" y="-96441"/>
            <a:ext cx="2057400" cy="2153841"/>
          </a:xfrm>
          <a:prstGeom prst="rect">
            <a:avLst/>
          </a:prstGeom>
          <a:solidFill>
            <a:schemeClr val="accent6"/>
          </a:solidFill>
        </p:spPr>
        <p:txBody>
          <a:bodyPr lIns="33867" tIns="33867" rIns="33867" bIns="33867" rtlCol="0" anchor="ctr"/>
          <a:lstStyle/>
          <a:p>
            <a:pPr algn="ctr">
              <a:lnSpc>
                <a:spcPts val="1773"/>
              </a:lnSpc>
            </a:pPr>
            <a:endParaRPr sz="1200"/>
          </a:p>
        </p:txBody>
      </p:sp>
      <p:sp>
        <p:nvSpPr>
          <p:cNvPr id="20" name="TextBox 19">
            <a:extLst>
              <a:ext uri="{FF2B5EF4-FFF2-40B4-BE49-F238E27FC236}">
                <a16:creationId xmlns:a16="http://schemas.microsoft.com/office/drawing/2014/main" id="{10FA27D4-97EC-2F99-E3F9-F90466BBD806}"/>
              </a:ext>
            </a:extLst>
          </p:cNvPr>
          <p:cNvSpPr txBox="1"/>
          <p:nvPr/>
        </p:nvSpPr>
        <p:spPr>
          <a:xfrm>
            <a:off x="0" y="-234515"/>
            <a:ext cx="3285398" cy="2678554"/>
          </a:xfrm>
          <a:prstGeom prst="rect">
            <a:avLst/>
          </a:prstGeom>
          <a:noFill/>
        </p:spPr>
        <p:txBody>
          <a:bodyPr wrap="square">
            <a:spAutoFit/>
          </a:bodyPr>
          <a:lstStyle/>
          <a:p>
            <a:pPr algn="ctr">
              <a:lnSpc>
                <a:spcPts val="10781"/>
              </a:lnSpc>
            </a:pPr>
            <a:endParaRPr lang="en-US" sz="4800" dirty="0">
              <a:solidFill>
                <a:srgbClr val="000000"/>
              </a:solidFill>
              <a:latin typeface="Canva Sans 1 Bold"/>
            </a:endParaRPr>
          </a:p>
          <a:p>
            <a:pPr algn="ctr">
              <a:lnSpc>
                <a:spcPts val="10781"/>
              </a:lnSpc>
            </a:pPr>
            <a:r>
              <a:rPr lang="en-US" sz="4800" dirty="0">
                <a:solidFill>
                  <a:srgbClr val="000000"/>
                </a:solidFill>
                <a:latin typeface="Canva Sans 1 Bold"/>
              </a:rPr>
              <a:t>Bonus tip</a:t>
            </a:r>
          </a:p>
        </p:txBody>
      </p:sp>
      <p:pic>
        <p:nvPicPr>
          <p:cNvPr id="2050" name="Picture 2" descr="Adobe's new AI tool is here to power up PDFs">
            <a:extLst>
              <a:ext uri="{FF2B5EF4-FFF2-40B4-BE49-F238E27FC236}">
                <a16:creationId xmlns:a16="http://schemas.microsoft.com/office/drawing/2014/main" id="{F0D0B811-FD5C-87C0-EC1D-6D6BAC2F2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 y="2678554"/>
            <a:ext cx="6055872" cy="293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23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BE0-ACE5-5FDE-662E-708BF29383D2}"/>
              </a:ext>
            </a:extLst>
          </p:cNvPr>
          <p:cNvSpPr>
            <a:spLocks noGrp="1"/>
          </p:cNvSpPr>
          <p:nvPr>
            <p:ph type="title"/>
          </p:nvPr>
        </p:nvSpPr>
        <p:spPr>
          <a:xfrm>
            <a:off x="298808" y="288124"/>
            <a:ext cx="11612880" cy="819455"/>
          </a:xfrm>
        </p:spPr>
        <p:txBody>
          <a:bodyPr/>
          <a:lstStyle/>
          <a:p>
            <a:r>
              <a:rPr lang="en-AU" sz="6000" b="1" dirty="0"/>
              <a:t>Custom GPTs</a:t>
            </a:r>
          </a:p>
        </p:txBody>
      </p:sp>
      <p:sp>
        <p:nvSpPr>
          <p:cNvPr id="3" name="Google Shape;174;p25">
            <a:extLst>
              <a:ext uri="{FF2B5EF4-FFF2-40B4-BE49-F238E27FC236}">
                <a16:creationId xmlns:a16="http://schemas.microsoft.com/office/drawing/2014/main" id="{C40C459F-44A1-92C9-12BA-9C3E0775AE07}"/>
              </a:ext>
            </a:extLst>
          </p:cNvPr>
          <p:cNvSpPr/>
          <p:nvPr/>
        </p:nvSpPr>
        <p:spPr>
          <a:xfrm>
            <a:off x="3461291" y="1650574"/>
            <a:ext cx="2072600" cy="2072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0950" tIns="60950" rIns="60950" bIns="60950" anchor="ctr" anchorCtr="0">
            <a:noAutofit/>
          </a:bodyPr>
          <a:lstStyle/>
          <a:p>
            <a:pPr algn="ctr"/>
            <a:endParaRPr sz="1200"/>
          </a:p>
        </p:txBody>
      </p:sp>
      <p:pic>
        <p:nvPicPr>
          <p:cNvPr id="4" name="Google Shape;175;p25">
            <a:extLst>
              <a:ext uri="{FF2B5EF4-FFF2-40B4-BE49-F238E27FC236}">
                <a16:creationId xmlns:a16="http://schemas.microsoft.com/office/drawing/2014/main" id="{6B2FBD4A-289C-347C-87DC-972B6ACA6575}"/>
              </a:ext>
            </a:extLst>
          </p:cNvPr>
          <p:cNvPicPr preferRelativeResize="0"/>
          <p:nvPr/>
        </p:nvPicPr>
        <p:blipFill rotWithShape="1">
          <a:blip r:embed="rId3">
            <a:alphaModFix/>
          </a:blip>
          <a:srcRect l="613" t="-6066" r="74365" b="-6066"/>
          <a:stretch/>
        </p:blipFill>
        <p:spPr>
          <a:xfrm>
            <a:off x="3461591" y="1650874"/>
            <a:ext cx="2072000" cy="2072000"/>
          </a:xfrm>
          <a:prstGeom prst="ellipse">
            <a:avLst/>
          </a:prstGeom>
          <a:noFill/>
          <a:ln>
            <a:noFill/>
          </a:ln>
        </p:spPr>
      </p:pic>
      <p:pic>
        <p:nvPicPr>
          <p:cNvPr id="5" name="Google Shape;176;p25">
            <a:extLst>
              <a:ext uri="{FF2B5EF4-FFF2-40B4-BE49-F238E27FC236}">
                <a16:creationId xmlns:a16="http://schemas.microsoft.com/office/drawing/2014/main" id="{D1A53ED3-83F3-527F-B5FA-DE85FD242ED0}"/>
              </a:ext>
            </a:extLst>
          </p:cNvPr>
          <p:cNvPicPr preferRelativeResize="0"/>
          <p:nvPr/>
        </p:nvPicPr>
        <p:blipFill>
          <a:blip r:embed="rId4">
            <a:alphaModFix/>
          </a:blip>
          <a:stretch>
            <a:fillRect/>
          </a:stretch>
        </p:blipFill>
        <p:spPr>
          <a:xfrm>
            <a:off x="200674" y="1650878"/>
            <a:ext cx="2072000" cy="2072000"/>
          </a:xfrm>
          <a:prstGeom prst="ellipse">
            <a:avLst/>
          </a:prstGeom>
          <a:noFill/>
          <a:ln>
            <a:noFill/>
          </a:ln>
        </p:spPr>
      </p:pic>
      <p:pic>
        <p:nvPicPr>
          <p:cNvPr id="6" name="Google Shape;177;p25">
            <a:extLst>
              <a:ext uri="{FF2B5EF4-FFF2-40B4-BE49-F238E27FC236}">
                <a16:creationId xmlns:a16="http://schemas.microsoft.com/office/drawing/2014/main" id="{450C3432-D76B-7101-3EFD-773637BE4DC2}"/>
              </a:ext>
            </a:extLst>
          </p:cNvPr>
          <p:cNvPicPr preferRelativeResize="0"/>
          <p:nvPr/>
        </p:nvPicPr>
        <p:blipFill>
          <a:blip r:embed="rId5">
            <a:alphaModFix/>
          </a:blip>
          <a:stretch>
            <a:fillRect/>
          </a:stretch>
        </p:blipFill>
        <p:spPr>
          <a:xfrm>
            <a:off x="6722524" y="1650878"/>
            <a:ext cx="2072000" cy="2072000"/>
          </a:xfrm>
          <a:prstGeom prst="ellipse">
            <a:avLst/>
          </a:prstGeom>
          <a:noFill/>
          <a:ln>
            <a:noFill/>
          </a:ln>
        </p:spPr>
      </p:pic>
      <p:sp>
        <p:nvSpPr>
          <p:cNvPr id="7" name="Google Shape;180;p25">
            <a:extLst>
              <a:ext uri="{FF2B5EF4-FFF2-40B4-BE49-F238E27FC236}">
                <a16:creationId xmlns:a16="http://schemas.microsoft.com/office/drawing/2014/main" id="{4423B8DD-F829-F52D-1A6A-B50FF87905C4}"/>
              </a:ext>
            </a:extLst>
          </p:cNvPr>
          <p:cNvSpPr txBox="1"/>
          <p:nvPr/>
        </p:nvSpPr>
        <p:spPr>
          <a:xfrm>
            <a:off x="122171" y="3722874"/>
            <a:ext cx="2229000" cy="77955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OpenAI </a:t>
            </a:r>
            <a:br>
              <a:rPr lang="en" sz="2133">
                <a:solidFill>
                  <a:schemeClr val="dk1"/>
                </a:solidFill>
                <a:latin typeface="Nunito Sans ExtraBold"/>
                <a:ea typeface="Nunito Sans ExtraBold"/>
                <a:cs typeface="Nunito Sans ExtraBold"/>
                <a:sym typeface="Nunito Sans ExtraBold"/>
              </a:rPr>
            </a:br>
            <a:r>
              <a:rPr lang="en" sz="2133">
                <a:solidFill>
                  <a:schemeClr val="dk1"/>
                </a:solidFill>
                <a:latin typeface="Nunito Sans ExtraBold"/>
                <a:ea typeface="Nunito Sans ExtraBold"/>
                <a:cs typeface="Nunito Sans ExtraBold"/>
                <a:sym typeface="Nunito Sans ExtraBold"/>
              </a:rPr>
              <a:t>GPT’s</a:t>
            </a:r>
            <a:endParaRPr sz="2133"/>
          </a:p>
        </p:txBody>
      </p:sp>
      <p:sp>
        <p:nvSpPr>
          <p:cNvPr id="8" name="Google Shape;181;p25">
            <a:extLst>
              <a:ext uri="{FF2B5EF4-FFF2-40B4-BE49-F238E27FC236}">
                <a16:creationId xmlns:a16="http://schemas.microsoft.com/office/drawing/2014/main" id="{13D0D55C-9865-6273-33B8-45A8A9A970B8}"/>
              </a:ext>
            </a:extLst>
          </p:cNvPr>
          <p:cNvSpPr txBox="1"/>
          <p:nvPr/>
        </p:nvSpPr>
        <p:spPr>
          <a:xfrm>
            <a:off x="3298471" y="3722874"/>
            <a:ext cx="2229000" cy="779552"/>
          </a:xfrm>
          <a:prstGeom prst="rect">
            <a:avLst/>
          </a:prstGeom>
          <a:noFill/>
          <a:ln>
            <a:noFill/>
          </a:ln>
        </p:spPr>
        <p:txBody>
          <a:bodyPr spcFirstLastPara="1" wrap="square" lIns="60950" tIns="60950" rIns="60950" bIns="60950" anchor="t" anchorCtr="0">
            <a:spAutoFit/>
          </a:bodyPr>
          <a:lstStyle/>
          <a:p>
            <a:pPr algn="ctr"/>
            <a:r>
              <a:rPr lang="en" sz="2133">
                <a:solidFill>
                  <a:schemeClr val="dk1"/>
                </a:solidFill>
                <a:latin typeface="Nunito Sans ExtraBold"/>
                <a:ea typeface="Nunito Sans ExtraBold"/>
                <a:cs typeface="Nunito Sans ExtraBold"/>
                <a:sym typeface="Nunito Sans ExtraBold"/>
              </a:rPr>
              <a:t>Cogniti </a:t>
            </a:r>
            <a:br>
              <a:rPr lang="en" sz="2133">
                <a:solidFill>
                  <a:schemeClr val="dk1"/>
                </a:solidFill>
                <a:latin typeface="Nunito Sans ExtraBold"/>
                <a:ea typeface="Nunito Sans ExtraBold"/>
                <a:cs typeface="Nunito Sans ExtraBold"/>
                <a:sym typeface="Nunito Sans ExtraBold"/>
              </a:rPr>
            </a:br>
            <a:r>
              <a:rPr lang="en" sz="2133">
                <a:solidFill>
                  <a:schemeClr val="dk1"/>
                </a:solidFill>
                <a:latin typeface="Nunito Sans ExtraBold"/>
                <a:ea typeface="Nunito Sans ExtraBold"/>
                <a:cs typeface="Nunito Sans ExtraBold"/>
                <a:sym typeface="Nunito Sans ExtraBold"/>
              </a:rPr>
              <a:t>Agents</a:t>
            </a:r>
            <a:endParaRPr sz="2133">
              <a:solidFill>
                <a:schemeClr val="dk1"/>
              </a:solidFill>
              <a:latin typeface="Nunito Sans ExtraBold"/>
              <a:ea typeface="Nunito Sans ExtraBold"/>
              <a:cs typeface="Nunito Sans ExtraBold"/>
              <a:sym typeface="Nunito Sans ExtraBold"/>
            </a:endParaRPr>
          </a:p>
        </p:txBody>
      </p:sp>
      <p:sp>
        <p:nvSpPr>
          <p:cNvPr id="9" name="Google Shape;182;p25">
            <a:extLst>
              <a:ext uri="{FF2B5EF4-FFF2-40B4-BE49-F238E27FC236}">
                <a16:creationId xmlns:a16="http://schemas.microsoft.com/office/drawing/2014/main" id="{F83A8D16-96F7-68EE-CB2C-8338AD76874F}"/>
              </a:ext>
            </a:extLst>
          </p:cNvPr>
          <p:cNvSpPr txBox="1"/>
          <p:nvPr/>
        </p:nvSpPr>
        <p:spPr>
          <a:xfrm>
            <a:off x="6644021" y="3722874"/>
            <a:ext cx="2229000" cy="779552"/>
          </a:xfrm>
          <a:prstGeom prst="rect">
            <a:avLst/>
          </a:prstGeom>
          <a:noFill/>
          <a:ln>
            <a:noFill/>
          </a:ln>
        </p:spPr>
        <p:txBody>
          <a:bodyPr spcFirstLastPara="1" wrap="square" lIns="60950" tIns="60950" rIns="60950" bIns="60950" anchor="t" anchorCtr="0">
            <a:spAutoFit/>
          </a:bodyPr>
          <a:lstStyle/>
          <a:p>
            <a:pPr algn="ctr"/>
            <a:r>
              <a:rPr lang="en" sz="2133" dirty="0">
                <a:solidFill>
                  <a:schemeClr val="dk1"/>
                </a:solidFill>
                <a:latin typeface="Nunito Sans ExtraBold"/>
                <a:ea typeface="Nunito Sans ExtraBold"/>
                <a:cs typeface="Nunito Sans ExtraBold"/>
                <a:sym typeface="Nunito Sans ExtraBold"/>
              </a:rPr>
              <a:t>FlowiseAI Chatbots</a:t>
            </a:r>
            <a:endParaRPr sz="2133" dirty="0"/>
          </a:p>
        </p:txBody>
      </p:sp>
      <p:pic>
        <p:nvPicPr>
          <p:cNvPr id="10" name="Google Shape;198;p27">
            <a:extLst>
              <a:ext uri="{FF2B5EF4-FFF2-40B4-BE49-F238E27FC236}">
                <a16:creationId xmlns:a16="http://schemas.microsoft.com/office/drawing/2014/main" id="{44CF618C-6311-CE2F-F387-5F30FD33F991}"/>
              </a:ext>
            </a:extLst>
          </p:cNvPr>
          <p:cNvPicPr preferRelativeResize="0"/>
          <p:nvPr/>
        </p:nvPicPr>
        <p:blipFill>
          <a:blip r:embed="rId6">
            <a:alphaModFix/>
          </a:blip>
          <a:stretch>
            <a:fillRect/>
          </a:stretch>
        </p:blipFill>
        <p:spPr>
          <a:xfrm>
            <a:off x="9144000" y="3921657"/>
            <a:ext cx="3048000" cy="3316772"/>
          </a:xfrm>
          <a:prstGeom prst="teardrop">
            <a:avLst>
              <a:gd name="adj" fmla="val 100000"/>
            </a:avLst>
          </a:prstGeom>
          <a:noFill/>
          <a:ln>
            <a:noFill/>
          </a:ln>
        </p:spPr>
      </p:pic>
      <p:sp>
        <p:nvSpPr>
          <p:cNvPr id="11" name="Google Shape;182;p25">
            <a:extLst>
              <a:ext uri="{FF2B5EF4-FFF2-40B4-BE49-F238E27FC236}">
                <a16:creationId xmlns:a16="http://schemas.microsoft.com/office/drawing/2014/main" id="{C5E6B9A3-C683-4AF4-F7FB-C0915C0FB353}"/>
              </a:ext>
            </a:extLst>
          </p:cNvPr>
          <p:cNvSpPr txBox="1"/>
          <p:nvPr/>
        </p:nvSpPr>
        <p:spPr>
          <a:xfrm>
            <a:off x="6105248" y="5580043"/>
            <a:ext cx="3339130" cy="1107784"/>
          </a:xfrm>
          <a:prstGeom prst="rect">
            <a:avLst/>
          </a:prstGeom>
          <a:noFill/>
          <a:ln>
            <a:noFill/>
          </a:ln>
        </p:spPr>
        <p:txBody>
          <a:bodyPr spcFirstLastPara="1" wrap="square" lIns="60950" tIns="60950" rIns="60950" bIns="60950" anchor="t" anchorCtr="0">
            <a:spAutoFit/>
          </a:bodyPr>
          <a:lstStyle/>
          <a:p>
            <a:pPr algn="ctr"/>
            <a:r>
              <a:rPr lang="en" sz="2133" dirty="0">
                <a:solidFill>
                  <a:schemeClr val="dk1"/>
                </a:solidFill>
                <a:latin typeface="Nunito Sans ExtraBold"/>
                <a:sym typeface="Nunito Sans ExtraBold"/>
              </a:rPr>
              <a:t>Feedback bot</a:t>
            </a:r>
            <a:r>
              <a:rPr lang="en" sz="2133" dirty="0">
                <a:solidFill>
                  <a:schemeClr val="dk1"/>
                </a:solidFill>
                <a:latin typeface="Nunito Sans ExtraBold"/>
                <a:sym typeface="Wingdings" panose="05000000000000000000" pitchFamily="2" charset="2"/>
              </a:rPr>
              <a:t></a:t>
            </a:r>
          </a:p>
          <a:p>
            <a:pPr algn="ctr"/>
            <a:r>
              <a:rPr lang="en" sz="2133" i="1" dirty="0">
                <a:solidFill>
                  <a:schemeClr val="dk1"/>
                </a:solidFill>
                <a:latin typeface="Nunito Sans ExtraBold"/>
                <a:sym typeface="Wingdings" panose="05000000000000000000" pitchFamily="2" charset="2"/>
              </a:rPr>
              <a:t>(for those interested)</a:t>
            </a:r>
            <a:endParaRPr lang="en" sz="2133" i="1" dirty="0">
              <a:solidFill>
                <a:schemeClr val="dk1"/>
              </a:solidFill>
              <a:latin typeface="Nunito Sans ExtraBold"/>
              <a:sym typeface="Nunito Sans ExtraBold"/>
            </a:endParaRPr>
          </a:p>
          <a:p>
            <a:pPr algn="ctr"/>
            <a:endParaRPr sz="2133" dirty="0"/>
          </a:p>
        </p:txBody>
      </p:sp>
    </p:spTree>
    <p:extLst>
      <p:ext uri="{BB962C8B-B14F-4D97-AF65-F5344CB8AC3E}">
        <p14:creationId xmlns:p14="http://schemas.microsoft.com/office/powerpoint/2010/main" val="148557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9336"/>
            <a:ext cx="12192000" cy="938665"/>
            <a:chOff x="0" y="0"/>
            <a:chExt cx="4816593" cy="370830"/>
          </a:xfrm>
        </p:grpSpPr>
        <p:sp>
          <p:nvSpPr>
            <p:cNvPr id="3" name="Freeform 3"/>
            <p:cNvSpPr/>
            <p:nvPr/>
          </p:nvSpPr>
          <p:spPr>
            <a:xfrm>
              <a:off x="0" y="0"/>
              <a:ext cx="4816592" cy="370830"/>
            </a:xfrm>
            <a:custGeom>
              <a:avLst/>
              <a:gdLst/>
              <a:ahLst/>
              <a:cxnLst/>
              <a:rect l="l" t="t" r="r" b="b"/>
              <a:pathLst>
                <a:path w="4816592" h="370830">
                  <a:moveTo>
                    <a:pt x="0" y="0"/>
                  </a:moveTo>
                  <a:lnTo>
                    <a:pt x="4816592" y="0"/>
                  </a:lnTo>
                  <a:lnTo>
                    <a:pt x="4816592" y="370830"/>
                  </a:lnTo>
                  <a:lnTo>
                    <a:pt x="0" y="370830"/>
                  </a:lnTo>
                  <a:close/>
                </a:path>
              </a:pathLst>
            </a:custGeom>
            <a:solidFill>
              <a:srgbClr val="000000"/>
            </a:solidFill>
          </p:spPr>
          <p:txBody>
            <a:bodyPr/>
            <a:lstStyle/>
            <a:p>
              <a:endParaRPr lang="en-AU"/>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54451" y="0"/>
            <a:ext cx="3434169" cy="6858000"/>
            <a:chOff x="0" y="0"/>
            <a:chExt cx="1356709" cy="2709333"/>
          </a:xfrm>
          <a:solidFill>
            <a:schemeClr val="accent6"/>
          </a:solidFill>
        </p:grpSpPr>
        <p:sp>
          <p:nvSpPr>
            <p:cNvPr id="9" name="Freeform 9"/>
            <p:cNvSpPr/>
            <p:nvPr/>
          </p:nvSpPr>
          <p:spPr>
            <a:xfrm>
              <a:off x="0" y="0"/>
              <a:ext cx="1356709" cy="2709333"/>
            </a:xfrm>
            <a:custGeom>
              <a:avLst/>
              <a:gdLst/>
              <a:ahLst/>
              <a:cxnLst/>
              <a:rect l="l" t="t" r="r" b="b"/>
              <a:pathLst>
                <a:path w="1356709" h="2709333">
                  <a:moveTo>
                    <a:pt x="0" y="0"/>
                  </a:moveTo>
                  <a:lnTo>
                    <a:pt x="1356709" y="0"/>
                  </a:lnTo>
                  <a:lnTo>
                    <a:pt x="1356709" y="2709333"/>
                  </a:lnTo>
                  <a:lnTo>
                    <a:pt x="0" y="2709333"/>
                  </a:lnTo>
                  <a:close/>
                </a:path>
              </a:pathLst>
            </a:custGeom>
            <a:grpFill/>
          </p:spPr>
          <p:txBody>
            <a:bodyPr/>
            <a:lstStyle/>
            <a:p>
              <a:endParaRPr lang="en-AU"/>
            </a:p>
          </p:txBody>
        </p:sp>
        <p:sp>
          <p:nvSpPr>
            <p:cNvPr id="10" name="TextBox 10"/>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2" name="TextBox 11">
            <a:extLst>
              <a:ext uri="{FF2B5EF4-FFF2-40B4-BE49-F238E27FC236}">
                <a16:creationId xmlns:a16="http://schemas.microsoft.com/office/drawing/2014/main" id="{02458424-9B3E-99EB-2D18-EDFDAB997302}"/>
              </a:ext>
            </a:extLst>
          </p:cNvPr>
          <p:cNvSpPr txBox="1"/>
          <p:nvPr/>
        </p:nvSpPr>
        <p:spPr>
          <a:xfrm>
            <a:off x="0" y="-234515"/>
            <a:ext cx="3285398" cy="4063548"/>
          </a:xfrm>
          <a:prstGeom prst="rect">
            <a:avLst/>
          </a:prstGeom>
          <a:noFill/>
        </p:spPr>
        <p:txBody>
          <a:bodyPr wrap="square">
            <a:spAutoFit/>
          </a:bodyPr>
          <a:lstStyle/>
          <a:p>
            <a:pPr algn="ctr">
              <a:lnSpc>
                <a:spcPts val="10781"/>
              </a:lnSpc>
            </a:pPr>
            <a:endParaRPr lang="en-US" sz="4800" dirty="0">
              <a:solidFill>
                <a:srgbClr val="000000"/>
              </a:solidFill>
              <a:latin typeface="Canva Sans 1 Bold"/>
            </a:endParaRPr>
          </a:p>
          <a:p>
            <a:pPr algn="ctr">
              <a:lnSpc>
                <a:spcPts val="10781"/>
              </a:lnSpc>
            </a:pPr>
            <a:r>
              <a:rPr lang="en-US" sz="4800" dirty="0">
                <a:solidFill>
                  <a:srgbClr val="000000"/>
                </a:solidFill>
                <a:latin typeface="Canva Sans 1 Bold"/>
              </a:rPr>
              <a:t>Custom GPTs</a:t>
            </a:r>
          </a:p>
        </p:txBody>
      </p:sp>
      <p:sp>
        <p:nvSpPr>
          <p:cNvPr id="11" name="TextBox 10">
            <a:extLst>
              <a:ext uri="{FF2B5EF4-FFF2-40B4-BE49-F238E27FC236}">
                <a16:creationId xmlns:a16="http://schemas.microsoft.com/office/drawing/2014/main" id="{2DC5A576-B1D8-6253-948E-94EC47BBDDA5}"/>
              </a:ext>
            </a:extLst>
          </p:cNvPr>
          <p:cNvSpPr txBox="1"/>
          <p:nvPr/>
        </p:nvSpPr>
        <p:spPr>
          <a:xfrm>
            <a:off x="4959274" y="6223240"/>
            <a:ext cx="6239435" cy="512448"/>
          </a:xfrm>
          <a:prstGeom prst="rect">
            <a:avLst/>
          </a:prstGeom>
          <a:noFill/>
        </p:spPr>
        <p:txBody>
          <a:bodyPr wrap="square" lIns="0" tIns="0" rIns="0" bIns="0" rtlCol="0">
            <a:spAutoFit/>
          </a:bodyPr>
          <a:lstStyle/>
          <a:p>
            <a:pPr algn="l">
              <a:lnSpc>
                <a:spcPct val="90000"/>
              </a:lnSpc>
              <a:spcBef>
                <a:spcPts val="1000"/>
              </a:spcBef>
            </a:pPr>
            <a:r>
              <a:rPr lang="en-US" sz="3600" dirty="0">
                <a:solidFill>
                  <a:schemeClr val="bg1"/>
                </a:solidFill>
              </a:rPr>
              <a:t>Reduce administration burden</a:t>
            </a:r>
          </a:p>
        </p:txBody>
      </p:sp>
      <p:pic>
        <p:nvPicPr>
          <p:cNvPr id="6" name="Picture 5">
            <a:extLst>
              <a:ext uri="{FF2B5EF4-FFF2-40B4-BE49-F238E27FC236}">
                <a16:creationId xmlns:a16="http://schemas.microsoft.com/office/drawing/2014/main" id="{99425414-C752-643C-D620-A18DE4BF830D}"/>
              </a:ext>
            </a:extLst>
          </p:cNvPr>
          <p:cNvPicPr>
            <a:picLocks noChangeAspect="1"/>
          </p:cNvPicPr>
          <p:nvPr/>
        </p:nvPicPr>
        <p:blipFill>
          <a:blip r:embed="rId2"/>
          <a:stretch>
            <a:fillRect/>
          </a:stretch>
        </p:blipFill>
        <p:spPr>
          <a:xfrm>
            <a:off x="3752730" y="927357"/>
            <a:ext cx="7814983" cy="4628136"/>
          </a:xfrm>
          <a:prstGeom prst="rect">
            <a:avLst/>
          </a:prstGeom>
        </p:spPr>
      </p:pic>
    </p:spTree>
    <p:extLst>
      <p:ext uri="{BB962C8B-B14F-4D97-AF65-F5344CB8AC3E}">
        <p14:creationId xmlns:p14="http://schemas.microsoft.com/office/powerpoint/2010/main" val="1165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46"/>
          <p:cNvSpPr txBox="1"/>
          <p:nvPr/>
        </p:nvSpPr>
        <p:spPr>
          <a:xfrm>
            <a:off x="410468" y="329333"/>
            <a:ext cx="5435600" cy="779745"/>
          </a:xfrm>
          <a:prstGeom prst="rect">
            <a:avLst/>
          </a:prstGeom>
          <a:noFill/>
          <a:ln>
            <a:noFill/>
          </a:ln>
        </p:spPr>
        <p:txBody>
          <a:bodyPr spcFirstLastPara="1" wrap="square" lIns="60950" tIns="60950" rIns="60950" bIns="60950" anchor="t" anchorCtr="0">
            <a:spAutoFit/>
          </a:bodyPr>
          <a:lstStyle/>
          <a:p>
            <a:r>
              <a:rPr lang="en" sz="4267">
                <a:latin typeface="Nunito Sans ExtraBold"/>
                <a:ea typeface="Nunito Sans ExtraBold"/>
                <a:cs typeface="Nunito Sans ExtraBold"/>
                <a:sym typeface="Nunito Sans ExtraBold"/>
              </a:rPr>
              <a:t>A poem to fin.</a:t>
            </a:r>
            <a:endParaRPr sz="4267">
              <a:latin typeface="Nunito Sans ExtraBold"/>
              <a:ea typeface="Nunito Sans ExtraBold"/>
              <a:cs typeface="Nunito Sans ExtraBold"/>
              <a:sym typeface="Nunito Sans ExtraBold"/>
            </a:endParaRPr>
          </a:p>
        </p:txBody>
      </p:sp>
      <p:sp>
        <p:nvSpPr>
          <p:cNvPr id="363" name="Google Shape;363;p46"/>
          <p:cNvSpPr txBox="1"/>
          <p:nvPr/>
        </p:nvSpPr>
        <p:spPr>
          <a:xfrm>
            <a:off x="461267" y="937800"/>
            <a:ext cx="4872800" cy="2604154"/>
          </a:xfrm>
          <a:prstGeom prst="rect">
            <a:avLst/>
          </a:prstGeom>
          <a:noFill/>
          <a:ln>
            <a:noFill/>
          </a:ln>
        </p:spPr>
        <p:txBody>
          <a:bodyPr spcFirstLastPara="1" wrap="square" lIns="60950" tIns="60950" rIns="60950" bIns="60950" anchor="t" anchorCtr="0">
            <a:spAutoFit/>
          </a:bodyPr>
          <a:lstStyle/>
          <a:p>
            <a:pPr>
              <a:lnSpc>
                <a:spcPct val="130000"/>
              </a:lnSpc>
            </a:pPr>
            <a:r>
              <a:rPr lang="en" sz="2067" dirty="0">
                <a:latin typeface="Nunito Sans"/>
                <a:ea typeface="Nunito Sans"/>
                <a:cs typeface="Nunito Sans"/>
                <a:sym typeface="Nunito Sans"/>
              </a:rPr>
              <a:t>Share your feedback and thoughts with us by writing to:</a:t>
            </a:r>
            <a:br>
              <a:rPr lang="en" sz="2067" dirty="0">
                <a:latin typeface="Nunito Sans"/>
                <a:ea typeface="Nunito Sans"/>
                <a:cs typeface="Nunito Sans"/>
                <a:sym typeface="Nunito Sans"/>
              </a:rPr>
            </a:br>
            <a:r>
              <a:rPr lang="en" sz="2067" dirty="0">
                <a:latin typeface="Nunito Sans"/>
                <a:ea typeface="Nunito Sans"/>
                <a:cs typeface="Nunito Sans"/>
                <a:sym typeface="Nunito Sans"/>
              </a:rPr>
              <a:t>		</a:t>
            </a:r>
            <a:r>
              <a:rPr lang="en" sz="2067" b="1" dirty="0">
                <a:latin typeface="Nunito Sans"/>
                <a:ea typeface="Nunito Sans"/>
                <a:cs typeface="Nunito Sans"/>
                <a:sym typeface="Nunito Sans"/>
              </a:rPr>
              <a:t>brett.salakas@hp.com</a:t>
            </a:r>
            <a:r>
              <a:rPr lang="en" sz="2067" dirty="0">
                <a:latin typeface="Nunito Sans"/>
                <a:ea typeface="Nunito Sans"/>
                <a:cs typeface="Nunito Sans"/>
                <a:sym typeface="Nunito Sans"/>
              </a:rPr>
              <a:t>     and</a:t>
            </a:r>
            <a:br>
              <a:rPr lang="en" sz="2067" b="1" dirty="0">
                <a:latin typeface="Nunito Sans"/>
                <a:ea typeface="Nunito Sans"/>
                <a:cs typeface="Nunito Sans"/>
                <a:sym typeface="Nunito Sans"/>
              </a:rPr>
            </a:br>
            <a:r>
              <a:rPr lang="en" sz="2067" b="1" dirty="0">
                <a:latin typeface="Nunito Sans"/>
                <a:ea typeface="Nunito Sans"/>
                <a:cs typeface="Nunito Sans"/>
                <a:sym typeface="Nunito Sans"/>
              </a:rPr>
              <a:t>		</a:t>
            </a:r>
            <a:r>
              <a:rPr lang="en" sz="2067" b="1" dirty="0">
                <a:solidFill>
                  <a:schemeClr val="dk1"/>
                </a:solidFill>
                <a:latin typeface="Nunito Sans"/>
                <a:ea typeface="Nunito Sans"/>
                <a:cs typeface="Nunito Sans"/>
                <a:sym typeface="Nunito Sans"/>
              </a:rPr>
              <a:t>rob@slameducation.com</a:t>
            </a:r>
            <a:endParaRPr sz="2067" b="1" dirty="0">
              <a:latin typeface="Nunito Sans"/>
              <a:ea typeface="Nunito Sans"/>
              <a:cs typeface="Nunito Sans"/>
              <a:sym typeface="Nunito Sans"/>
            </a:endParaRPr>
          </a:p>
        </p:txBody>
      </p:sp>
      <p:pic>
        <p:nvPicPr>
          <p:cNvPr id="364" name="Google Shape;364;p46"/>
          <p:cNvPicPr preferRelativeResize="0"/>
          <p:nvPr/>
        </p:nvPicPr>
        <p:blipFill>
          <a:blip r:embed="rId3">
            <a:alphaModFix/>
          </a:blip>
          <a:stretch>
            <a:fillRect/>
          </a:stretch>
        </p:blipFill>
        <p:spPr>
          <a:xfrm>
            <a:off x="1748540" y="3903192"/>
            <a:ext cx="2759456" cy="2954808"/>
          </a:xfrm>
          <a:prstGeom prst="rect">
            <a:avLst/>
          </a:prstGeom>
          <a:noFill/>
          <a:ln>
            <a:noFill/>
          </a:ln>
        </p:spPr>
      </p:pic>
      <p:pic>
        <p:nvPicPr>
          <p:cNvPr id="365" name="Google Shape;365;p46"/>
          <p:cNvPicPr preferRelativeResize="0"/>
          <p:nvPr/>
        </p:nvPicPr>
        <p:blipFill>
          <a:blip r:embed="rId4">
            <a:alphaModFix/>
          </a:blip>
          <a:stretch>
            <a:fillRect/>
          </a:stretch>
        </p:blipFill>
        <p:spPr>
          <a:xfrm>
            <a:off x="5846067" y="512067"/>
            <a:ext cx="5833868" cy="58338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1D5ABB8B-88DE-DD26-A9DB-5F1D025A9711}"/>
              </a:ext>
            </a:extLst>
          </p:cNvPr>
          <p:cNvPicPr>
            <a:picLocks noChangeAspect="1"/>
          </p:cNvPicPr>
          <p:nvPr/>
        </p:nvPicPr>
        <p:blipFill rotWithShape="1">
          <a:blip r:embed="rId3"/>
          <a:srcRect l="28380"/>
          <a:stretch/>
        </p:blipFill>
        <p:spPr>
          <a:xfrm>
            <a:off x="1065006" y="5832021"/>
            <a:ext cx="2302138" cy="735029"/>
          </a:xfrm>
          <a:prstGeom prst="rect">
            <a:avLst/>
          </a:prstGeom>
        </p:spPr>
      </p:pic>
      <p:sp>
        <p:nvSpPr>
          <p:cNvPr id="15" name="Title 2">
            <a:extLst>
              <a:ext uri="{FF2B5EF4-FFF2-40B4-BE49-F238E27FC236}">
                <a16:creationId xmlns:a16="http://schemas.microsoft.com/office/drawing/2014/main" id="{5155C6D0-FB5E-F82B-02B7-2BB59A198DCD}"/>
              </a:ext>
            </a:extLst>
          </p:cNvPr>
          <p:cNvSpPr txBox="1">
            <a:spLocks/>
          </p:cNvSpPr>
          <p:nvPr/>
        </p:nvSpPr>
        <p:spPr bwMode="black">
          <a:xfrm>
            <a:off x="0" y="290950"/>
            <a:ext cx="11693562" cy="600934"/>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r>
              <a:rPr lang="en-US" sz="7200" dirty="0"/>
              <a:t>Reinvent the Classroom</a:t>
            </a:r>
          </a:p>
          <a:p>
            <a:endParaRPr lang="en-US" sz="7200" dirty="0"/>
          </a:p>
          <a:p>
            <a:r>
              <a:rPr lang="en-US" sz="7200" dirty="0"/>
              <a:t>reinvent.hp.com/RTC-ANZ</a:t>
            </a:r>
          </a:p>
        </p:txBody>
      </p:sp>
      <p:pic>
        <p:nvPicPr>
          <p:cNvPr id="17" name="Picture 16">
            <a:extLst>
              <a:ext uri="{FF2B5EF4-FFF2-40B4-BE49-F238E27FC236}">
                <a16:creationId xmlns:a16="http://schemas.microsoft.com/office/drawing/2014/main" id="{883B9D9D-878B-C45E-68A7-A76FA7751AC3}"/>
              </a:ext>
            </a:extLst>
          </p:cNvPr>
          <p:cNvPicPr>
            <a:picLocks noChangeAspect="1"/>
          </p:cNvPicPr>
          <p:nvPr/>
        </p:nvPicPr>
        <p:blipFill>
          <a:blip r:embed="rId4"/>
          <a:stretch>
            <a:fillRect/>
          </a:stretch>
        </p:blipFill>
        <p:spPr>
          <a:xfrm>
            <a:off x="3996965" y="3428999"/>
            <a:ext cx="5373595" cy="3387405"/>
          </a:xfrm>
          <a:prstGeom prst="rect">
            <a:avLst/>
          </a:prstGeom>
        </p:spPr>
      </p:pic>
      <p:pic>
        <p:nvPicPr>
          <p:cNvPr id="19" name="Picture 18">
            <a:extLst>
              <a:ext uri="{FF2B5EF4-FFF2-40B4-BE49-F238E27FC236}">
                <a16:creationId xmlns:a16="http://schemas.microsoft.com/office/drawing/2014/main" id="{D2C7ABBA-9414-0527-BCDE-05FF701D3A14}"/>
              </a:ext>
            </a:extLst>
          </p:cNvPr>
          <p:cNvPicPr>
            <a:picLocks noChangeAspect="1"/>
          </p:cNvPicPr>
          <p:nvPr/>
        </p:nvPicPr>
        <p:blipFill>
          <a:blip r:embed="rId5"/>
          <a:stretch>
            <a:fillRect/>
          </a:stretch>
        </p:blipFill>
        <p:spPr>
          <a:xfrm>
            <a:off x="10042586" y="3704734"/>
            <a:ext cx="1850369" cy="2381416"/>
          </a:xfrm>
          <a:prstGeom prst="rect">
            <a:avLst/>
          </a:prstGeom>
        </p:spPr>
      </p:pic>
    </p:spTree>
    <p:extLst>
      <p:ext uri="{BB962C8B-B14F-4D97-AF65-F5344CB8AC3E}">
        <p14:creationId xmlns:p14="http://schemas.microsoft.com/office/powerpoint/2010/main" val="311351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BE0-ACE5-5FDE-662E-708BF29383D2}"/>
              </a:ext>
            </a:extLst>
          </p:cNvPr>
          <p:cNvSpPr>
            <a:spLocks noGrp="1"/>
          </p:cNvSpPr>
          <p:nvPr>
            <p:ph type="title"/>
          </p:nvPr>
        </p:nvSpPr>
        <p:spPr>
          <a:xfrm>
            <a:off x="298808" y="288124"/>
            <a:ext cx="11612880" cy="819455"/>
          </a:xfrm>
        </p:spPr>
        <p:txBody>
          <a:bodyPr/>
          <a:lstStyle/>
          <a:p>
            <a:r>
              <a:rPr lang="en-AU" sz="6000" b="1" dirty="0"/>
              <a:t>What is the purpose of AI? </a:t>
            </a:r>
          </a:p>
        </p:txBody>
      </p:sp>
      <p:pic>
        <p:nvPicPr>
          <p:cNvPr id="5" name="Google Shape;98;p17" descr="1981 :Steve Jobs with the best analogy what AI might do to humans" title="1981 : #stevejobs  with the best analogy what #ai  might do to #human">
            <a:hlinkClick r:id="rId3"/>
            <a:extLst>
              <a:ext uri="{FF2B5EF4-FFF2-40B4-BE49-F238E27FC236}">
                <a16:creationId xmlns:a16="http://schemas.microsoft.com/office/drawing/2014/main" id="{19E13F53-7D33-1FC8-B073-6564BD2C0737}"/>
              </a:ext>
            </a:extLst>
          </p:cNvPr>
          <p:cNvPicPr preferRelativeResize="0"/>
          <p:nvPr/>
        </p:nvPicPr>
        <p:blipFill>
          <a:blip r:embed="rId4">
            <a:alphaModFix/>
          </a:blip>
          <a:stretch>
            <a:fillRect/>
          </a:stretch>
        </p:blipFill>
        <p:spPr>
          <a:xfrm>
            <a:off x="2295437" y="1589577"/>
            <a:ext cx="7601125" cy="4066944"/>
          </a:xfrm>
          <a:prstGeom prst="rect">
            <a:avLst/>
          </a:prstGeom>
          <a:noFill/>
          <a:ln>
            <a:noFill/>
          </a:ln>
        </p:spPr>
      </p:pic>
    </p:spTree>
    <p:extLst>
      <p:ext uri="{BB962C8B-B14F-4D97-AF65-F5344CB8AC3E}">
        <p14:creationId xmlns:p14="http://schemas.microsoft.com/office/powerpoint/2010/main" val="417977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p:nvPr/>
        </p:nvSpPr>
        <p:spPr>
          <a:xfrm>
            <a:off x="373601" y="2333017"/>
            <a:ext cx="5598800" cy="1231066"/>
          </a:xfrm>
          <a:prstGeom prst="rect">
            <a:avLst/>
          </a:prstGeom>
          <a:noFill/>
          <a:ln>
            <a:noFill/>
          </a:ln>
        </p:spPr>
        <p:txBody>
          <a:bodyPr spcFirstLastPara="1" wrap="square" lIns="121900" tIns="121900" rIns="121900" bIns="121900" anchor="t" anchorCtr="0">
            <a:spAutoFit/>
          </a:bodyPr>
          <a:lstStyle/>
          <a:p>
            <a:r>
              <a:rPr lang="en" sz="3200" dirty="0">
                <a:latin typeface="Nunito Sans ExtraBold"/>
                <a:ea typeface="Nunito Sans ExtraBold"/>
                <a:cs typeface="Nunito Sans ExtraBold"/>
                <a:sym typeface="Nunito Sans ExtraBold"/>
              </a:rPr>
              <a:t>The Odyssey of Assessment in Education</a:t>
            </a:r>
            <a:endParaRPr sz="3200" dirty="0">
              <a:latin typeface="Nunito Sans ExtraBold"/>
              <a:ea typeface="Nunito Sans ExtraBold"/>
              <a:cs typeface="Nunito Sans ExtraBold"/>
              <a:sym typeface="Nunito Sans ExtraBold"/>
            </a:endParaRPr>
          </a:p>
        </p:txBody>
      </p:sp>
      <p:sp>
        <p:nvSpPr>
          <p:cNvPr id="121" name="Google Shape;121;p19"/>
          <p:cNvSpPr txBox="1"/>
          <p:nvPr/>
        </p:nvSpPr>
        <p:spPr>
          <a:xfrm>
            <a:off x="373600" y="3486784"/>
            <a:ext cx="5730000" cy="118438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333"/>
              </a:spcAft>
            </a:pPr>
            <a:r>
              <a:rPr lang="en" sz="1600">
                <a:solidFill>
                  <a:schemeClr val="dk1"/>
                </a:solidFill>
                <a:latin typeface="Nunito Sans"/>
                <a:ea typeface="Nunito Sans"/>
                <a:cs typeface="Nunito Sans"/>
                <a:sym typeface="Nunito Sans"/>
              </a:rPr>
              <a:t>How can we, as educators, navigate disruptions and stay true to our values, just as Odysseus did on his journey home?	</a:t>
            </a:r>
            <a:endParaRPr sz="1600" b="1">
              <a:latin typeface="Nunito Sans"/>
              <a:ea typeface="Nunito Sans"/>
              <a:cs typeface="Nunito Sans"/>
              <a:sym typeface="Nunito Sans"/>
            </a:endParaRPr>
          </a:p>
        </p:txBody>
      </p:sp>
      <p:sp>
        <p:nvSpPr>
          <p:cNvPr id="122" name="Google Shape;122;p19"/>
          <p:cNvSpPr/>
          <p:nvPr/>
        </p:nvSpPr>
        <p:spPr>
          <a:xfrm>
            <a:off x="6219567" y="0"/>
            <a:ext cx="5972400" cy="6878800"/>
          </a:xfrm>
          <a:prstGeom prst="rect">
            <a:avLst/>
          </a:prstGeom>
          <a:solidFill>
            <a:srgbClr val="F3F3F3"/>
          </a:solidFill>
          <a:ln>
            <a:noFill/>
          </a:ln>
        </p:spPr>
        <p:txBody>
          <a:bodyPr spcFirstLastPara="1" wrap="square" lIns="121900" tIns="121900" rIns="121900" bIns="121900" anchor="ctr" anchorCtr="0">
            <a:noAutofit/>
          </a:bodyPr>
          <a:lstStyle/>
          <a:p>
            <a:pPr algn="ctr"/>
            <a:r>
              <a:rPr lang="en" sz="1867" i="1">
                <a:latin typeface="Nunito Sans Medium"/>
                <a:ea typeface="Nunito Sans Medium"/>
                <a:cs typeface="Nunito Sans Medium"/>
                <a:sym typeface="Nunito Sans Medium"/>
              </a:rPr>
              <a:t>Image or Graphic</a:t>
            </a:r>
            <a:endParaRPr sz="1867" i="1">
              <a:latin typeface="Nunito Sans Medium"/>
              <a:ea typeface="Nunito Sans Medium"/>
              <a:cs typeface="Nunito Sans Medium"/>
              <a:sym typeface="Nunito Sans Medium"/>
            </a:endParaRPr>
          </a:p>
        </p:txBody>
      </p:sp>
      <p:pic>
        <p:nvPicPr>
          <p:cNvPr id="124" name="Google Shape;124;p19"/>
          <p:cNvPicPr preferRelativeResize="0"/>
          <p:nvPr/>
        </p:nvPicPr>
        <p:blipFill>
          <a:blip r:embed="rId3">
            <a:alphaModFix/>
          </a:blip>
          <a:stretch>
            <a:fillRect/>
          </a:stretch>
        </p:blipFill>
        <p:spPr>
          <a:xfrm>
            <a:off x="6219564" y="0"/>
            <a:ext cx="6858001" cy="685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0"/>
          <p:cNvSpPr txBox="1"/>
          <p:nvPr/>
        </p:nvSpPr>
        <p:spPr>
          <a:xfrm>
            <a:off x="2783600" y="2649100"/>
            <a:ext cx="6624800" cy="1559489"/>
          </a:xfrm>
          <a:prstGeom prst="rect">
            <a:avLst/>
          </a:prstGeom>
          <a:noFill/>
          <a:ln>
            <a:noFill/>
          </a:ln>
        </p:spPr>
        <p:txBody>
          <a:bodyPr spcFirstLastPara="1" wrap="square" lIns="121900" tIns="121900" rIns="121900" bIns="121900" anchor="t" anchorCtr="0">
            <a:spAutoFit/>
          </a:bodyPr>
          <a:lstStyle/>
          <a:p>
            <a:pPr algn="ctr"/>
            <a:r>
              <a:rPr lang="en" sz="4267">
                <a:latin typeface="Nunito Sans ExtraBold"/>
                <a:ea typeface="Nunito Sans ExtraBold"/>
                <a:cs typeface="Nunito Sans ExtraBold"/>
                <a:sym typeface="Nunito Sans ExtraBold"/>
              </a:rPr>
              <a:t>What is the purpose of schools?</a:t>
            </a:r>
            <a:endParaRPr sz="4267">
              <a:solidFill>
                <a:srgbClr val="000000"/>
              </a:solidFill>
              <a:latin typeface="Nunito Sans ExtraBold"/>
              <a:ea typeface="Nunito Sans ExtraBold"/>
              <a:cs typeface="Nunito Sans ExtraBold"/>
              <a:sym typeface="Nunito Sans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BE0-ACE5-5FDE-662E-708BF29383D2}"/>
              </a:ext>
            </a:extLst>
          </p:cNvPr>
          <p:cNvSpPr>
            <a:spLocks noGrp="1"/>
          </p:cNvSpPr>
          <p:nvPr>
            <p:ph type="title"/>
          </p:nvPr>
        </p:nvSpPr>
        <p:spPr>
          <a:xfrm>
            <a:off x="298808" y="288124"/>
            <a:ext cx="11612880" cy="819455"/>
          </a:xfrm>
        </p:spPr>
        <p:txBody>
          <a:bodyPr/>
          <a:lstStyle/>
          <a:p>
            <a:r>
              <a:rPr lang="en-AU" sz="6000" b="1" dirty="0"/>
              <a:t>Types of Assessment</a:t>
            </a:r>
          </a:p>
        </p:txBody>
      </p:sp>
      <p:sp>
        <p:nvSpPr>
          <p:cNvPr id="4" name="TextBox 3">
            <a:extLst>
              <a:ext uri="{FF2B5EF4-FFF2-40B4-BE49-F238E27FC236}">
                <a16:creationId xmlns:a16="http://schemas.microsoft.com/office/drawing/2014/main" id="{8BEFC6AD-E7F7-E2BF-778F-94B4E21BA0BF}"/>
              </a:ext>
            </a:extLst>
          </p:cNvPr>
          <p:cNvSpPr txBox="1"/>
          <p:nvPr/>
        </p:nvSpPr>
        <p:spPr>
          <a:xfrm>
            <a:off x="516835" y="1937552"/>
            <a:ext cx="11394853" cy="4378122"/>
          </a:xfrm>
          <a:prstGeom prst="rect">
            <a:avLst/>
          </a:prstGeom>
          <a:noFill/>
        </p:spPr>
        <p:txBody>
          <a:bodyPr wrap="square">
            <a:spAutoFit/>
          </a:bodyPr>
          <a:lstStyle/>
          <a:p>
            <a:pPr rtl="0">
              <a:spcBef>
                <a:spcPts val="1500"/>
              </a:spcBef>
              <a:spcAft>
                <a:spcPts val="1500"/>
              </a:spcAft>
            </a:pPr>
            <a:r>
              <a:rPr lang="en-US" sz="1800" b="0" i="0" u="none" strike="noStrike" dirty="0">
                <a:solidFill>
                  <a:srgbClr val="000000"/>
                </a:solidFill>
                <a:effectLst/>
              </a:rPr>
              <a:t>There are three primary types of assessments: diagnostic, formative, and summative:</a:t>
            </a:r>
            <a:endParaRPr lang="en-US" b="0" dirty="0">
              <a:effectLst/>
            </a:endParaRPr>
          </a:p>
          <a:p>
            <a:pPr rtl="0" fontAlgn="base">
              <a:spcBef>
                <a:spcPts val="1500"/>
              </a:spcBef>
              <a:spcAft>
                <a:spcPts val="0"/>
              </a:spcAft>
              <a:buFont typeface="+mj-lt"/>
              <a:buAutoNum type="arabicPeriod"/>
            </a:pPr>
            <a:r>
              <a:rPr lang="en-US" sz="1800" b="1" i="0" u="none" strike="noStrike" dirty="0">
                <a:solidFill>
                  <a:srgbClr val="000000"/>
                </a:solidFill>
                <a:effectLst/>
              </a:rPr>
              <a:t>Diagnostic assessments </a:t>
            </a:r>
            <a:r>
              <a:rPr lang="en-US" sz="1800" b="0" i="0" u="none" strike="noStrike" dirty="0">
                <a:solidFill>
                  <a:srgbClr val="000000"/>
                </a:solidFill>
                <a:effectLst/>
              </a:rPr>
              <a:t>are conducted to identify students' strengths, weaknesses, knowledge, and skills prior to instruction, forming a basis for tailored educational strategies. </a:t>
            </a:r>
          </a:p>
          <a:p>
            <a:pPr rtl="0" fontAlgn="base">
              <a:spcBef>
                <a:spcPts val="0"/>
              </a:spcBef>
              <a:spcAft>
                <a:spcPts val="0"/>
              </a:spcAft>
              <a:buFont typeface="+mj-lt"/>
              <a:buAutoNum type="arabicPeriod"/>
            </a:pPr>
            <a:r>
              <a:rPr lang="en-US" sz="1800" b="1" i="0" u="none" strike="noStrike" dirty="0">
                <a:solidFill>
                  <a:srgbClr val="000000"/>
                </a:solidFill>
                <a:effectLst/>
              </a:rPr>
              <a:t>Formative assessments </a:t>
            </a:r>
            <a:r>
              <a:rPr lang="en-US" sz="1800" b="0" i="0" u="none" strike="noStrike" dirty="0">
                <a:solidFill>
                  <a:srgbClr val="000000"/>
                </a:solidFill>
                <a:effectLst/>
              </a:rPr>
              <a:t>are integrated into the learning process, offering ongoing feedback to teachers about student progress.</a:t>
            </a:r>
          </a:p>
          <a:p>
            <a:pPr rtl="0" fontAlgn="base">
              <a:spcBef>
                <a:spcPts val="0"/>
              </a:spcBef>
              <a:spcAft>
                <a:spcPts val="1500"/>
              </a:spcAft>
              <a:buFont typeface="+mj-lt"/>
              <a:buAutoNum type="arabicPeriod"/>
            </a:pPr>
            <a:r>
              <a:rPr lang="en-US" sz="1800" b="1" i="0" u="none" strike="noStrike" dirty="0">
                <a:solidFill>
                  <a:srgbClr val="000000"/>
                </a:solidFill>
                <a:effectLst/>
              </a:rPr>
              <a:t>Summative assessments </a:t>
            </a:r>
            <a:r>
              <a:rPr lang="en-US" sz="1800" b="0" i="0" u="none" strike="noStrike" dirty="0">
                <a:solidFill>
                  <a:srgbClr val="000000"/>
                </a:solidFill>
                <a:effectLst/>
              </a:rPr>
              <a:t>are conducted at the conclusion of a course, program, unit of work, or a specific timeframe to gauge students' overall achievement and understanding of set curriculum standards or learning objectives.</a:t>
            </a:r>
          </a:p>
          <a:p>
            <a:pPr rtl="0">
              <a:spcBef>
                <a:spcPts val="1500"/>
              </a:spcBef>
              <a:spcAft>
                <a:spcPts val="1500"/>
              </a:spcAft>
            </a:pPr>
            <a:r>
              <a:rPr lang="en-US" sz="1800" b="0" i="0" u="none" strike="noStrike" dirty="0">
                <a:solidFill>
                  <a:srgbClr val="000000"/>
                </a:solidFill>
                <a:effectLst/>
              </a:rPr>
              <a:t>The exception to this rule of three are assessments that review school or </a:t>
            </a:r>
            <a:r>
              <a:rPr lang="en-US" sz="1800" b="1" i="0" u="none" strike="noStrike" dirty="0">
                <a:solidFill>
                  <a:srgbClr val="000000"/>
                </a:solidFill>
                <a:effectLst/>
              </a:rPr>
              <a:t>system performance</a:t>
            </a:r>
            <a:r>
              <a:rPr lang="en-US" sz="1800" b="0" i="0" u="none" strike="noStrike" dirty="0">
                <a:solidFill>
                  <a:srgbClr val="000000"/>
                </a:solidFill>
                <a:effectLst/>
              </a:rPr>
              <a:t>. These are the PISA-style assessment tasks that rank a country against others or provide data for system comparison</a:t>
            </a:r>
            <a:endParaRPr lang="en-US" b="0" dirty="0">
              <a:effectLst/>
            </a:endParaRPr>
          </a:p>
          <a:p>
            <a:br>
              <a:rPr lang="en-US" dirty="0"/>
            </a:br>
            <a:endParaRPr lang="en-AU" dirty="0"/>
          </a:p>
        </p:txBody>
      </p:sp>
    </p:spTree>
    <p:extLst>
      <p:ext uri="{BB962C8B-B14F-4D97-AF65-F5344CB8AC3E}">
        <p14:creationId xmlns:p14="http://schemas.microsoft.com/office/powerpoint/2010/main" val="58885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BE0-ACE5-5FDE-662E-708BF29383D2}"/>
              </a:ext>
            </a:extLst>
          </p:cNvPr>
          <p:cNvSpPr>
            <a:spLocks noGrp="1"/>
          </p:cNvSpPr>
          <p:nvPr>
            <p:ph type="title"/>
          </p:nvPr>
        </p:nvSpPr>
        <p:spPr>
          <a:xfrm>
            <a:off x="298808" y="288124"/>
            <a:ext cx="11612880" cy="819455"/>
          </a:xfrm>
        </p:spPr>
        <p:txBody>
          <a:bodyPr/>
          <a:lstStyle/>
          <a:p>
            <a:r>
              <a:rPr lang="en-AU" sz="6000" b="1" dirty="0"/>
              <a:t>Why Assess?</a:t>
            </a:r>
          </a:p>
        </p:txBody>
      </p:sp>
      <p:sp>
        <p:nvSpPr>
          <p:cNvPr id="4" name="TextBox 3">
            <a:extLst>
              <a:ext uri="{FF2B5EF4-FFF2-40B4-BE49-F238E27FC236}">
                <a16:creationId xmlns:a16="http://schemas.microsoft.com/office/drawing/2014/main" id="{8BEFC6AD-E7F7-E2BF-778F-94B4E21BA0BF}"/>
              </a:ext>
            </a:extLst>
          </p:cNvPr>
          <p:cNvSpPr txBox="1"/>
          <p:nvPr/>
        </p:nvSpPr>
        <p:spPr>
          <a:xfrm>
            <a:off x="516835" y="1937552"/>
            <a:ext cx="11394853" cy="4462760"/>
          </a:xfrm>
          <a:prstGeom prst="rect">
            <a:avLst/>
          </a:prstGeom>
          <a:noFill/>
        </p:spPr>
        <p:txBody>
          <a:bodyPr wrap="square">
            <a:spAutoFit/>
          </a:bodyPr>
          <a:lstStyle/>
          <a:p>
            <a:pPr algn="ctr" rtl="0">
              <a:spcBef>
                <a:spcPts val="1500"/>
              </a:spcBef>
              <a:spcAft>
                <a:spcPts val="1500"/>
              </a:spcAft>
            </a:pPr>
            <a:r>
              <a:rPr lang="en-US" sz="3600" b="0" i="1" u="none" strike="noStrike" dirty="0">
                <a:solidFill>
                  <a:srgbClr val="000000"/>
                </a:solidFill>
                <a:effectLst/>
                <a:latin typeface="Arial" panose="020B0604020202020204" pitchFamily="34" charset="0"/>
              </a:rPr>
              <a:t>Without effective assessment, the essence of learning remains shrouded in mystery. It is only through the power of astute evaluation that we can truly discern if the seeds of knowledge have taken root in the minds of our learners!</a:t>
            </a:r>
            <a:br>
              <a:rPr lang="en-US" dirty="0"/>
            </a:br>
            <a:endParaRPr lang="en-US" dirty="0"/>
          </a:p>
          <a:p>
            <a:pPr algn="ctr" rtl="0">
              <a:spcBef>
                <a:spcPts val="1500"/>
              </a:spcBef>
              <a:spcAft>
                <a:spcPts val="1500"/>
              </a:spcAft>
            </a:pPr>
            <a:endParaRPr lang="en-US" dirty="0"/>
          </a:p>
          <a:p>
            <a:pPr algn="ctr" rtl="0">
              <a:spcBef>
                <a:spcPts val="1500"/>
              </a:spcBef>
              <a:spcAft>
                <a:spcPts val="1500"/>
              </a:spcAft>
            </a:pPr>
            <a:r>
              <a:rPr lang="en-US" dirty="0"/>
              <a:t>(Masters, 2013)</a:t>
            </a:r>
            <a:endParaRPr lang="en-AU" dirty="0"/>
          </a:p>
        </p:txBody>
      </p:sp>
    </p:spTree>
    <p:extLst>
      <p:ext uri="{BB962C8B-B14F-4D97-AF65-F5344CB8AC3E}">
        <p14:creationId xmlns:p14="http://schemas.microsoft.com/office/powerpoint/2010/main" val="189758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BE0-ACE5-5FDE-662E-708BF29383D2}"/>
              </a:ext>
            </a:extLst>
          </p:cNvPr>
          <p:cNvSpPr>
            <a:spLocks noGrp="1"/>
          </p:cNvSpPr>
          <p:nvPr>
            <p:ph type="title"/>
          </p:nvPr>
        </p:nvSpPr>
        <p:spPr>
          <a:xfrm>
            <a:off x="298808" y="288124"/>
            <a:ext cx="11612880" cy="819455"/>
          </a:xfrm>
        </p:spPr>
        <p:txBody>
          <a:bodyPr/>
          <a:lstStyle/>
          <a:p>
            <a:r>
              <a:rPr lang="en-AU" sz="6000" b="1" dirty="0"/>
              <a:t>Will AI be good for Assessment?</a:t>
            </a:r>
          </a:p>
        </p:txBody>
      </p:sp>
      <p:sp>
        <p:nvSpPr>
          <p:cNvPr id="4" name="TextBox 3">
            <a:extLst>
              <a:ext uri="{FF2B5EF4-FFF2-40B4-BE49-F238E27FC236}">
                <a16:creationId xmlns:a16="http://schemas.microsoft.com/office/drawing/2014/main" id="{8BEFC6AD-E7F7-E2BF-778F-94B4E21BA0BF}"/>
              </a:ext>
            </a:extLst>
          </p:cNvPr>
          <p:cNvSpPr txBox="1"/>
          <p:nvPr/>
        </p:nvSpPr>
        <p:spPr>
          <a:xfrm>
            <a:off x="516835" y="1937552"/>
            <a:ext cx="11394853" cy="6124754"/>
          </a:xfrm>
          <a:prstGeom prst="rect">
            <a:avLst/>
          </a:prstGeom>
          <a:noFill/>
        </p:spPr>
        <p:txBody>
          <a:bodyPr wrap="square">
            <a:spAutoFit/>
          </a:bodyPr>
          <a:lstStyle/>
          <a:p>
            <a:pPr algn="ctr" rtl="0">
              <a:spcBef>
                <a:spcPts val="1500"/>
              </a:spcBef>
              <a:spcAft>
                <a:spcPts val="1500"/>
              </a:spcAft>
            </a:pPr>
            <a:r>
              <a:rPr lang="en-US" sz="3600" b="0" i="1" u="none" strike="noStrike" dirty="0">
                <a:solidFill>
                  <a:srgbClr val="000000"/>
                </a:solidFill>
                <a:effectLst/>
                <a:latin typeface="Arial" panose="020B0604020202020204" pitchFamily="34" charset="0"/>
              </a:rPr>
              <a:t>The real WIN here is that this change to assessment design is actually forcing teachers to embrace the effective assessment pedagogical practice that researchers and academics have been championing for some time. In an odd twist, the emergence of AI may be the catalyst that drives humanity in future assessable tasks, </a:t>
            </a:r>
            <a:r>
              <a:rPr lang="en-US" sz="3600" b="0" i="1" u="none" strike="noStrike" dirty="0" err="1">
                <a:solidFill>
                  <a:srgbClr val="000000"/>
                </a:solidFill>
                <a:effectLst/>
                <a:latin typeface="Arial" panose="020B0604020202020204" pitchFamily="34" charset="0"/>
              </a:rPr>
              <a:t>minimising</a:t>
            </a:r>
            <a:r>
              <a:rPr lang="en-US" sz="3600" b="0" i="1" u="none" strike="noStrike" dirty="0">
                <a:solidFill>
                  <a:srgbClr val="000000"/>
                </a:solidFill>
                <a:effectLst/>
                <a:latin typeface="Arial" panose="020B0604020202020204" pitchFamily="34" charset="0"/>
              </a:rPr>
              <a:t> rote learning and pushing students into higher-order thinking.</a:t>
            </a:r>
            <a:br>
              <a:rPr lang="en-US" dirty="0"/>
            </a:br>
            <a:endParaRPr lang="en-US" dirty="0"/>
          </a:p>
          <a:p>
            <a:pPr algn="ctr" rtl="0">
              <a:spcBef>
                <a:spcPts val="1500"/>
              </a:spcBef>
              <a:spcAft>
                <a:spcPts val="1500"/>
              </a:spcAft>
            </a:pPr>
            <a:endParaRPr lang="en-US" dirty="0"/>
          </a:p>
          <a:p>
            <a:pPr algn="ctr" rtl="0">
              <a:spcBef>
                <a:spcPts val="1500"/>
              </a:spcBef>
              <a:spcAft>
                <a:spcPts val="1500"/>
              </a:spcAft>
            </a:pPr>
            <a:r>
              <a:rPr lang="en-US" dirty="0"/>
              <a:t>(Masters, 2013)</a:t>
            </a:r>
            <a:endParaRPr lang="en-AU" dirty="0"/>
          </a:p>
        </p:txBody>
      </p:sp>
    </p:spTree>
    <p:extLst>
      <p:ext uri="{BB962C8B-B14F-4D97-AF65-F5344CB8AC3E}">
        <p14:creationId xmlns:p14="http://schemas.microsoft.com/office/powerpoint/2010/main" val="349206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AA534-7DB2-147E-9A1B-98728BFFE8BC}"/>
              </a:ext>
            </a:extLst>
          </p:cNvPr>
          <p:cNvSpPr>
            <a:spLocks noGrp="1"/>
          </p:cNvSpPr>
          <p:nvPr>
            <p:ph type="body" sz="quarter" idx="38"/>
          </p:nvPr>
        </p:nvSpPr>
        <p:spPr/>
        <p:txBody>
          <a:bodyPr/>
          <a:lstStyle/>
          <a:p>
            <a:pPr algn="ctr"/>
            <a:endParaRPr lang="en-US" sz="3200" dirty="0">
              <a:solidFill>
                <a:schemeClr val="dk1"/>
              </a:solidFill>
              <a:latin typeface="Nunito Sans"/>
              <a:ea typeface="Nunito Sans"/>
              <a:cs typeface="Nunito Sans"/>
              <a:sym typeface="Nunito Sans"/>
            </a:endParaRPr>
          </a:p>
          <a:p>
            <a:pPr algn="ctr"/>
            <a:endParaRPr lang="en-US" sz="3200" dirty="0">
              <a:solidFill>
                <a:schemeClr val="dk1"/>
              </a:solidFill>
              <a:latin typeface="Nunito Sans"/>
              <a:ea typeface="Nunito Sans"/>
              <a:cs typeface="Nunito Sans"/>
              <a:sym typeface="Nunito Sans"/>
            </a:endParaRPr>
          </a:p>
          <a:p>
            <a:pPr algn="ctr"/>
            <a:r>
              <a:rPr lang="en-US" sz="3200" dirty="0">
                <a:solidFill>
                  <a:schemeClr val="dk1"/>
                </a:solidFill>
                <a:latin typeface="Nunito Sans"/>
                <a:ea typeface="Nunito Sans"/>
                <a:cs typeface="Nunito Sans"/>
                <a:sym typeface="Nunito Sans"/>
              </a:rPr>
              <a:t>How can we ensure that AI tools align with our educational values and truly benefit our students and communities?</a:t>
            </a:r>
          </a:p>
          <a:p>
            <a:endParaRPr lang="en-AU" dirty="0"/>
          </a:p>
        </p:txBody>
      </p:sp>
      <p:sp>
        <p:nvSpPr>
          <p:cNvPr id="3" name="Title 2">
            <a:extLst>
              <a:ext uri="{FF2B5EF4-FFF2-40B4-BE49-F238E27FC236}">
                <a16:creationId xmlns:a16="http://schemas.microsoft.com/office/drawing/2014/main" id="{86B52413-965B-895D-7D0A-F041DFCB8926}"/>
              </a:ext>
            </a:extLst>
          </p:cNvPr>
          <p:cNvSpPr>
            <a:spLocks noGrp="1"/>
          </p:cNvSpPr>
          <p:nvPr>
            <p:ph type="title"/>
          </p:nvPr>
        </p:nvSpPr>
        <p:spPr>
          <a:xfrm>
            <a:off x="298808" y="109613"/>
            <a:ext cx="5413623" cy="1176476"/>
          </a:xfrm>
        </p:spPr>
        <p:txBody>
          <a:bodyPr/>
          <a:lstStyle/>
          <a:p>
            <a:r>
              <a:rPr lang="en" sz="4400" dirty="0">
                <a:latin typeface="Nunito Sans ExtraBold"/>
                <a:ea typeface="Nunito Sans ExtraBold"/>
                <a:cs typeface="Nunito Sans ExtraBold"/>
                <a:sym typeface="Nunito Sans ExtraBold"/>
              </a:rPr>
              <a:t>Take care with suitors and sirens</a:t>
            </a:r>
            <a:endParaRPr lang="en-AU" dirty="0"/>
          </a:p>
        </p:txBody>
      </p:sp>
      <p:pic>
        <p:nvPicPr>
          <p:cNvPr id="9" name="Picture 8">
            <a:extLst>
              <a:ext uri="{FF2B5EF4-FFF2-40B4-BE49-F238E27FC236}">
                <a16:creationId xmlns:a16="http://schemas.microsoft.com/office/drawing/2014/main" id="{63D36B47-82F2-C063-58C0-19DFE2A9505B}"/>
              </a:ext>
            </a:extLst>
          </p:cNvPr>
          <p:cNvPicPr>
            <a:picLocks noChangeAspect="1"/>
          </p:cNvPicPr>
          <p:nvPr/>
        </p:nvPicPr>
        <p:blipFill>
          <a:blip r:embed="rId2"/>
          <a:stretch>
            <a:fillRect/>
          </a:stretch>
        </p:blipFill>
        <p:spPr>
          <a:xfrm>
            <a:off x="9700054" y="4298497"/>
            <a:ext cx="2307233" cy="2385776"/>
          </a:xfrm>
          <a:prstGeom prst="rect">
            <a:avLst/>
          </a:prstGeom>
        </p:spPr>
      </p:pic>
      <p:pic>
        <p:nvPicPr>
          <p:cNvPr id="11" name="Picture 10">
            <a:extLst>
              <a:ext uri="{FF2B5EF4-FFF2-40B4-BE49-F238E27FC236}">
                <a16:creationId xmlns:a16="http://schemas.microsoft.com/office/drawing/2014/main" id="{E104ECB1-D95E-D62C-ECDC-4FE00F0DE984}"/>
              </a:ext>
            </a:extLst>
          </p:cNvPr>
          <p:cNvPicPr>
            <a:picLocks noChangeAspect="1"/>
          </p:cNvPicPr>
          <p:nvPr/>
        </p:nvPicPr>
        <p:blipFill>
          <a:blip r:embed="rId3"/>
          <a:stretch>
            <a:fillRect/>
          </a:stretch>
        </p:blipFill>
        <p:spPr>
          <a:xfrm>
            <a:off x="6295597" y="4954782"/>
            <a:ext cx="3283119" cy="1073205"/>
          </a:xfrm>
          <a:prstGeom prst="rect">
            <a:avLst/>
          </a:prstGeom>
        </p:spPr>
      </p:pic>
      <p:pic>
        <p:nvPicPr>
          <p:cNvPr id="4" name="Google Shape;146;p22">
            <a:extLst>
              <a:ext uri="{FF2B5EF4-FFF2-40B4-BE49-F238E27FC236}">
                <a16:creationId xmlns:a16="http://schemas.microsoft.com/office/drawing/2014/main" id="{A0AE2AF6-F465-BF89-7E81-936301F089ED}"/>
              </a:ext>
            </a:extLst>
          </p:cNvPr>
          <p:cNvPicPr preferRelativeResize="0"/>
          <p:nvPr/>
        </p:nvPicPr>
        <p:blipFill>
          <a:blip r:embed="rId4">
            <a:alphaModFix/>
          </a:blip>
          <a:stretch>
            <a:fillRect/>
          </a:stretch>
        </p:blipFill>
        <p:spPr>
          <a:xfrm>
            <a:off x="6096000" y="0"/>
            <a:ext cx="6089015" cy="8145146"/>
          </a:xfrm>
          <a:prstGeom prst="rect">
            <a:avLst/>
          </a:prstGeom>
          <a:noFill/>
          <a:ln>
            <a:noFill/>
          </a:ln>
        </p:spPr>
      </p:pic>
    </p:spTree>
    <p:extLst>
      <p:ext uri="{BB962C8B-B14F-4D97-AF65-F5344CB8AC3E}">
        <p14:creationId xmlns:p14="http://schemas.microsoft.com/office/powerpoint/2010/main" val="3540200237"/>
      </p:ext>
    </p:extLst>
  </p:cSld>
  <p:clrMapOvr>
    <a:masterClrMapping/>
  </p:clrMapOvr>
</p:sld>
</file>

<file path=ppt/theme/theme1.xml><?xml version="1.0" encoding="utf-8"?>
<a:theme xmlns:a="http://schemas.openxmlformats.org/drawingml/2006/main" name="HP Corporate Template 2022">
  <a:themeElements>
    <a:clrScheme name="HP Corporate Blue Template">
      <a:dk1>
        <a:sysClr val="windowText" lastClr="000000"/>
      </a:dk1>
      <a:lt1>
        <a:sysClr val="window" lastClr="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74B9E"/>
      </a:hlink>
      <a:folHlink>
        <a:srgbClr val="549EF7"/>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HP_2022_Corporate Blue Template" id="{AF94D80D-A847-4FD6-9293-869A9B1F3B8C}" vid="{8FF7ACE9-B43D-47FB-933C-EE73EC4A8AB8}"/>
    </a:ext>
  </a:extLst>
</a:theme>
</file>

<file path=ppt/theme/theme2.xml><?xml version="1.0" encoding="utf-8"?>
<a:theme xmlns:a="http://schemas.openxmlformats.org/drawingml/2006/main" name="Office Theme">
  <a:themeElements>
    <a:clrScheme name="HP Corporate Blue Template">
      <a:dk1>
        <a:sysClr val="windowText" lastClr="000000"/>
      </a:dk1>
      <a:lt1>
        <a:sysClr val="window" lastClr="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74B9E"/>
      </a:hlink>
      <a:folHlink>
        <a:srgbClr val="549EF7"/>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 Corporate Blue Template">
      <a:dk1>
        <a:sysClr val="windowText" lastClr="000000"/>
      </a:dk1>
      <a:lt1>
        <a:sysClr val="window" lastClr="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74B9E"/>
      </a:hlink>
      <a:folHlink>
        <a:srgbClr val="549EF7"/>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1a5bdf8-7b1c-4abd-b27e-a56936c13dce">26H5FZPN6AD2-2145098226-957796</_dlc_DocId>
    <_dlc_DocIdUrl xmlns="a1a5bdf8-7b1c-4abd-b27e-a56936c13dce">
      <Url>https://nmredmond.sharepoint.com/_layouts/15/DocIdRedir.aspx?ID=26H5FZPN6AD2-2145098226-957796</Url>
      <Description>26H5FZPN6AD2-2145098226-957796</Description>
    </_dlc_DocIdUrl>
    <ExternalLinks xmlns="dbdb4487-73a2-4f24-a0c5-200ed33b692d">
      <Url xsi:nil="true"/>
      <Description xsi:nil="true"/>
    </ExternalLinks>
    <_Flow_SignoffStatus xmlns="dbdb4487-73a2-4f24-a0c5-200ed33b692d" xsi:nil="true"/>
    <SharedWithUsers xmlns="a1a5bdf8-7b1c-4abd-b27e-a56936c13dce">
      <UserInfo>
        <DisplayName>Kathrin Blatter</DisplayName>
        <AccountId>4294</AccountId>
        <AccountType/>
      </UserInfo>
    </SharedWithUsers>
    <lcf76f155ced4ddcb4097134ff3c332f xmlns="dbdb4487-73a2-4f24-a0c5-200ed33b692d">
      <Terms xmlns="http://schemas.microsoft.com/office/infopath/2007/PartnerControls"/>
    </lcf76f155ced4ddcb4097134ff3c332f>
    <TaxCatchAll xmlns="a1a5bdf8-7b1c-4abd-b27e-a56936c13d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EB629E78A40F4C8EECC04BDB75E780" ma:contentTypeVersion="4913" ma:contentTypeDescription="Create a new document." ma:contentTypeScope="" ma:versionID="d2e375bafc7c0164784272b86a1a4fd5">
  <xsd:schema xmlns:xsd="http://www.w3.org/2001/XMLSchema" xmlns:xs="http://www.w3.org/2001/XMLSchema" xmlns:p="http://schemas.microsoft.com/office/2006/metadata/properties" xmlns:ns2="a1a5bdf8-7b1c-4abd-b27e-a56936c13dce" xmlns:ns3="dbdb4487-73a2-4f24-a0c5-200ed33b692d" targetNamespace="http://schemas.microsoft.com/office/2006/metadata/properties" ma:root="true" ma:fieldsID="e92cb6e7e2c582edad9ae7e93fdb01df" ns2:_="" ns3:_="">
    <xsd:import namespace="a1a5bdf8-7b1c-4abd-b27e-a56936c13dce"/>
    <xsd:import namespace="dbdb4487-73a2-4f24-a0c5-200ed33b692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AutoKeyPoints" minOccurs="0"/>
                <xsd:element ref="ns3:MediaServiceKeyPoints" minOccurs="0"/>
                <xsd:element ref="ns3:MediaServiceLocation" minOccurs="0"/>
                <xsd:element ref="ns3:ExternalLinks" minOccurs="0"/>
                <xsd:element ref="ns3:_Flow_Signoff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a5bdf8-7b1c-4abd-b27e-a56936c13d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7da50aa3-2fb2-4fc5-b97f-7d8c642e7c52}" ma:internalName="TaxCatchAll" ma:showField="CatchAllData" ma:web="a1a5bdf8-7b1c-4abd-b27e-a56936c13d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bdb4487-73a2-4f24-a0c5-200ed33b69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ExternalLinks" ma:index="23" nillable="true" ma:displayName="External Links" ma:format="Hyperlink" ma:internalName="ExternalLinks">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24" nillable="true" ma:displayName="Sign-off status" ma:internalName="Sign_x002d_off_x0020_status">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7758dbb-9a1b-4917-afbd-06f1f98d37a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2CF860-9034-4E5E-B928-6B0756D7D432}">
  <ds:schemaRefs>
    <ds:schemaRef ds:uri="a1a5bdf8-7b1c-4abd-b27e-a56936c13dce"/>
    <ds:schemaRef ds:uri="dbdb4487-73a2-4f24-a0c5-200ed33b69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A29134-8142-437F-BCBB-6FDF89221315}">
  <ds:schemaRefs>
    <ds:schemaRef ds:uri="http://schemas.microsoft.com/sharepoint/v3/contenttype/forms"/>
  </ds:schemaRefs>
</ds:datastoreItem>
</file>

<file path=customXml/itemProps3.xml><?xml version="1.0" encoding="utf-8"?>
<ds:datastoreItem xmlns:ds="http://schemas.openxmlformats.org/officeDocument/2006/customXml" ds:itemID="{558D6EC3-15CA-47E5-A751-D841EE9019A9}">
  <ds:schemaRefs>
    <ds:schemaRef ds:uri="a1a5bdf8-7b1c-4abd-b27e-a56936c13dce"/>
    <ds:schemaRef ds:uri="dbdb4487-73a2-4f24-a0c5-200ed33b69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C702975-A68F-4B87-BF91-79863F2065D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HP_2022_Corporate Blue Template</Template>
  <TotalTime>4181</TotalTime>
  <Words>2227</Words>
  <Application>Microsoft Office PowerPoint</Application>
  <PresentationFormat>Widescreen</PresentationFormat>
  <Paragraphs>133</Paragraphs>
  <Slides>27</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Canva Sans 1 Bold</vt:lpstr>
      <vt:lpstr>Forma DJR Display</vt:lpstr>
      <vt:lpstr>Forma DJR Micro</vt:lpstr>
      <vt:lpstr>Google Sans</vt:lpstr>
      <vt:lpstr>HP Simplified Light</vt:lpstr>
      <vt:lpstr>Nunito Sans</vt:lpstr>
      <vt:lpstr>Nunito Sans ExtraBold</vt:lpstr>
      <vt:lpstr>Nunito Sans Medium</vt:lpstr>
      <vt:lpstr>HP Corporate Template 2022</vt:lpstr>
      <vt:lpstr>PowerPoint Presentation</vt:lpstr>
      <vt:lpstr>PowerPoint Presentation</vt:lpstr>
      <vt:lpstr>What is the purpose of AI? </vt:lpstr>
      <vt:lpstr>PowerPoint Presentation</vt:lpstr>
      <vt:lpstr>PowerPoint Presentation</vt:lpstr>
      <vt:lpstr>Types of Assessment</vt:lpstr>
      <vt:lpstr>Why Assess?</vt:lpstr>
      <vt:lpstr>Will AI be good for Assessment?</vt:lpstr>
      <vt:lpstr>Take care with suitors and sirens</vt:lpstr>
      <vt:lpstr>Is AI cheating???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GPTs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Salakas, Brett (CW)</dc:creator>
  <cp:lastModifiedBy>Salakas, Brett (CW)</cp:lastModifiedBy>
  <cp:revision>31</cp:revision>
  <dcterms:created xsi:type="dcterms:W3CDTF">2022-08-28T22:34:11Z</dcterms:created>
  <dcterms:modified xsi:type="dcterms:W3CDTF">2024-08-01T04:30:04Z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0x01010009EB629E78A40F4C8EECC04BDB75E780</vt:lpwstr>
  </property>
  <property fmtid="{D5CDD505-2E9C-101B-9397-08002B2CF9AE}" pid="3" name="_dlc_DocIdItemGuid">
    <vt:lpwstr>e30196d5-768a-4a9f-b44c-513b74362139</vt:lpwstr>
  </property>
  <property fmtid="{D5CDD505-2E9C-101B-9397-08002B2CF9AE}" pid="4" name="MediaServiceImageTags">
    <vt:lpwstr/>
  </property>
</Properties>
</file>